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11"/>
  </p:notesMasterIdLst>
  <p:sldIdLst>
    <p:sldId id="1836" r:id="rId5"/>
    <p:sldId id="1837" r:id="rId6"/>
    <p:sldId id="1838" r:id="rId7"/>
    <p:sldId id="1840" r:id="rId8"/>
    <p:sldId id="1841" r:id="rId9"/>
    <p:sldId id="184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4C8821-09C4-A871-18AD-30599F88FF88}" name="Yareli Torres" initials="YT" userId="S::yltorres@canifarma.org.mx::a80bde18-1a3f-4232-bded-ee00b67c33cd" providerId="AD"/>
  <p188:author id="{399AD76B-4A56-F2D8-206E-31D59B0461BF}" name="Luis García" initials="LG" userId="S::lgarcia@gep.com.mx::dc3b52f0-4d8d-461f-9c55-e01f3859383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546"/>
    <a:srgbClr val="2584F0"/>
    <a:srgbClr val="CC66FF"/>
    <a:srgbClr val="FF9900"/>
    <a:srgbClr val="4472C4"/>
    <a:srgbClr val="484848"/>
    <a:srgbClr val="9900CC"/>
    <a:srgbClr val="02354B"/>
    <a:srgbClr val="FFFFFF"/>
    <a:srgbClr val="731E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2" autoAdjust="0"/>
    <p:restoredTop sz="93216" autoAdjust="0"/>
  </p:normalViewPr>
  <p:slideViewPr>
    <p:cSldViewPr snapToGrid="0" showGuides="1">
      <p:cViewPr varScale="1">
        <p:scale>
          <a:sx n="100" d="100"/>
          <a:sy n="100" d="100"/>
        </p:scale>
        <p:origin x="1020" y="90"/>
      </p:cViewPr>
      <p:guideLst/>
    </p:cSldViewPr>
  </p:slideViewPr>
  <p:notesTextViewPr>
    <p:cViewPr>
      <p:scale>
        <a:sx n="25" d="100"/>
        <a:sy n="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AE98F-C3B9-46B7-818F-167701062E41}" type="datetimeFigureOut">
              <a:rPr lang="es-MX" smtClean="0"/>
              <a:t>08/12/2025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A4126-CE2F-4DB1-884A-4ABAFD35B5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9954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 Op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A38663EF-F13A-33E1-F70B-8BFAF221E17A}"/>
              </a:ext>
            </a:extLst>
          </p:cNvPr>
          <p:cNvSpPr/>
          <p:nvPr userDrawn="1"/>
        </p:nvSpPr>
        <p:spPr>
          <a:xfrm>
            <a:off x="0" y="1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DFB196A-61D4-D109-FC6A-BE92B79E1EE1}"/>
              </a:ext>
            </a:extLst>
          </p:cNvPr>
          <p:cNvSpPr/>
          <p:nvPr userDrawn="1"/>
        </p:nvSpPr>
        <p:spPr>
          <a:xfrm>
            <a:off x="9820275" y="6067425"/>
            <a:ext cx="2181225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Imagen 1" descr="Imagen que contiene Icono&#10;&#10;Descripción generada automáticamente">
            <a:extLst>
              <a:ext uri="{FF2B5EF4-FFF2-40B4-BE49-F238E27FC236}">
                <a16:creationId xmlns:a16="http://schemas.microsoft.com/office/drawing/2014/main" id="{24B319C4-12EC-F16E-A768-6051CA23A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539" y="730807"/>
            <a:ext cx="7191733" cy="179456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8074AD4-DB42-90A9-B9A9-9DE0D42F0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617029"/>
            <a:ext cx="12192000" cy="462092"/>
          </a:xfrm>
          <a:prstGeom prst="rect">
            <a:avLst/>
          </a:prstGeom>
        </p:spPr>
        <p:txBody>
          <a:bodyPr anchor="ctr"/>
          <a:lstStyle>
            <a:lvl1pPr algn="ctr">
              <a:defRPr sz="2000" b="0">
                <a:solidFill>
                  <a:schemeClr val="accent6">
                    <a:lumMod val="50000"/>
                    <a:lumOff val="50000"/>
                  </a:schemeClr>
                </a:solidFill>
                <a:latin typeface="Bierstadt" panose="020B00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27DBDAF-2C53-2074-4B7C-F6C460B24D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6217" y="2845758"/>
            <a:ext cx="9659566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s-ES" sz="6000" b="1" kern="1200" dirty="0">
                <a:solidFill>
                  <a:srgbClr val="4472C4"/>
                </a:solidFill>
                <a:latin typeface="Bierstadt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para texto contra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D4E00F83-88BC-7CC3-3B86-8BA1A95547D4}"/>
              </a:ext>
            </a:extLst>
          </p:cNvPr>
          <p:cNvSpPr/>
          <p:nvPr userDrawn="1"/>
        </p:nvSpPr>
        <p:spPr>
          <a:xfrm>
            <a:off x="9248" y="0"/>
            <a:ext cx="4257964" cy="6858000"/>
          </a:xfrm>
          <a:prstGeom prst="rect">
            <a:avLst/>
          </a:prstGeom>
          <a:solidFill>
            <a:srgbClr val="102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0D262B56-B4AF-7490-2C96-6E6DFE17A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175656"/>
            <a:ext cx="3712029" cy="4376057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E565E93-82D6-CB39-CAAC-4778059AED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62538" y="968375"/>
            <a:ext cx="6661376" cy="9144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pic>
        <p:nvPicPr>
          <p:cNvPr id="8" name="Imagen 7" descr="Imagen que contiene dibujo&#10;&#10;Descripción generada automáticamente">
            <a:extLst>
              <a:ext uri="{FF2B5EF4-FFF2-40B4-BE49-F238E27FC236}">
                <a16:creationId xmlns:a16="http://schemas.microsoft.com/office/drawing/2014/main" id="{87CE0BA4-50DD-D1F2-3416-4A48F2ABC4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51" y="-9203"/>
            <a:ext cx="2834024" cy="72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27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secundaria para texto Op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08B79FF-67BC-80B2-CF06-FD389F2092E5}"/>
              </a:ext>
            </a:extLst>
          </p:cNvPr>
          <p:cNvSpPr/>
          <p:nvPr userDrawn="1"/>
        </p:nvSpPr>
        <p:spPr>
          <a:xfrm>
            <a:off x="55427" y="72197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95493209-6B41-425B-371B-6ED6588DB9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66" y="55419"/>
            <a:ext cx="966889" cy="73080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A06CEAC-A988-602D-5184-896A0EB85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315" y="90147"/>
            <a:ext cx="10886655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89718BD7-BC0E-C236-232C-229F620E19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8312" y="2003425"/>
            <a:ext cx="11440657" cy="9144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67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primaria para texto Op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08B79FF-67BC-80B2-CF06-FD389F2092E5}"/>
              </a:ext>
            </a:extLst>
          </p:cNvPr>
          <p:cNvSpPr/>
          <p:nvPr userDrawn="1"/>
        </p:nvSpPr>
        <p:spPr>
          <a:xfrm>
            <a:off x="55427" y="72197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95493209-6B41-425B-371B-6ED6588DB9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1312" y="55419"/>
            <a:ext cx="966889" cy="73080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8835BA7-3208-8E70-5CFB-ACCFC52E8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90147"/>
            <a:ext cx="10830312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569B4D3-4D75-4555-C2BA-4D4AF3FCDC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0" y="1839686"/>
            <a:ext cx="11516858" cy="914400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2074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para texto contras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2B5CC01-3A2B-48EB-907A-32DE6840AD93}"/>
              </a:ext>
            </a:extLst>
          </p:cNvPr>
          <p:cNvSpPr/>
          <p:nvPr userDrawn="1"/>
        </p:nvSpPr>
        <p:spPr>
          <a:xfrm>
            <a:off x="0" y="0"/>
            <a:ext cx="3080551" cy="6858000"/>
          </a:xfrm>
          <a:prstGeom prst="rect">
            <a:avLst/>
          </a:prstGeom>
          <a:solidFill>
            <a:srgbClr val="102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398387D8-9B87-99E0-EC8B-B0AFC12307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6" y="55419"/>
            <a:ext cx="966889" cy="730807"/>
          </a:xfrm>
          <a:prstGeom prst="rect">
            <a:avLst/>
          </a:prstGeom>
        </p:spPr>
      </p:pic>
      <p:pic>
        <p:nvPicPr>
          <p:cNvPr id="8" name="Imagen 7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D7342CB2-C5A1-CE4C-6263-E23EEAA38BF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2" y="55419"/>
            <a:ext cx="966889" cy="7308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DE6F624-F7AF-99FE-6F61-6F40EF505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53" y="2626519"/>
            <a:ext cx="2607144" cy="1325563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440495-6505-60D5-D15E-7B72145B6D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53544" y="1077913"/>
            <a:ext cx="7717970" cy="9144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085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para texto contras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B29E0E2-AECF-4E21-A774-160B4A796281}"/>
              </a:ext>
            </a:extLst>
          </p:cNvPr>
          <p:cNvSpPr/>
          <p:nvPr userDrawn="1"/>
        </p:nvSpPr>
        <p:spPr>
          <a:xfrm>
            <a:off x="7886700" y="0"/>
            <a:ext cx="4305301" cy="6858000"/>
          </a:xfrm>
          <a:prstGeom prst="rect">
            <a:avLst/>
          </a:prstGeom>
          <a:solidFill>
            <a:srgbClr val="102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Oval 8">
            <a:extLst>
              <a:ext uri="{FF2B5EF4-FFF2-40B4-BE49-F238E27FC236}">
                <a16:creationId xmlns:a16="http://schemas.microsoft.com/office/drawing/2014/main" id="{8A59F4EC-1A65-1A7F-81C3-4BB1C5523498}"/>
              </a:ext>
            </a:extLst>
          </p:cNvPr>
          <p:cNvSpPr/>
          <p:nvPr userDrawn="1"/>
        </p:nvSpPr>
        <p:spPr>
          <a:xfrm>
            <a:off x="11512410" y="6174599"/>
            <a:ext cx="364732" cy="3500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id="{20A962F1-4124-5040-17AB-C1FCA0185A04}"/>
              </a:ext>
            </a:extLst>
          </p:cNvPr>
          <p:cNvSpPr txBox="1"/>
          <p:nvPr userDrawn="1"/>
        </p:nvSpPr>
        <p:spPr>
          <a:xfrm rot="10800000" flipV="1">
            <a:off x="11468655" y="6222653"/>
            <a:ext cx="45224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000" b="0" i="0" smtClean="0">
                <a:solidFill>
                  <a:schemeClr val="bg1"/>
                </a:solidFill>
                <a:latin typeface="Bierstadt" panose="020B0004020202020204" pitchFamily="34" charset="0"/>
                <a:ea typeface="Roboto Condensed" panose="02000000000000000000" pitchFamily="2" charset="0"/>
                <a:cs typeface="Segoe UI" panose="020B0502040204020203" pitchFamily="34" charset="0"/>
              </a:rPr>
              <a:pPr algn="ctr"/>
              <a:t>‹Nº›</a:t>
            </a:fld>
            <a:endParaRPr lang="id-ID" sz="4000" b="0" i="0" dirty="0">
              <a:solidFill>
                <a:schemeClr val="bg1"/>
              </a:solidFill>
              <a:latin typeface="Bierstadt" panose="020B0004020202020204" pitchFamily="34" charset="0"/>
              <a:ea typeface="Roboto Condensed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DCD90B0-C373-BD91-5926-F162BD3BB264}"/>
              </a:ext>
            </a:extLst>
          </p:cNvPr>
          <p:cNvSpPr/>
          <p:nvPr userDrawn="1"/>
        </p:nvSpPr>
        <p:spPr>
          <a:xfrm>
            <a:off x="55427" y="72197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5CA5F525-35BA-A4CE-AA3A-79E17620D9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6" y="55419"/>
            <a:ext cx="966889" cy="73080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9400DFDE-32C0-F09D-CCCC-9FC4C84BD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143" y="971889"/>
            <a:ext cx="7043057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4260CA9D-4020-3119-2707-9073ABDDF6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140" y="2591254"/>
            <a:ext cx="6977062" cy="9144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738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para texto contrast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ED7D286-8432-478F-9431-1569EF970347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rgbClr val="102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754E7EB9-6854-AE89-0B87-565DE641CD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2" y="55419"/>
            <a:ext cx="966889" cy="7308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3F34F86-C530-5B61-7293-8B424FDCC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801" y="1189605"/>
            <a:ext cx="9552628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4B6ECC78-74F8-D6B2-73C8-CACF494298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4005263"/>
            <a:ext cx="10972800" cy="914400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2651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para texto 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6" y="2010352"/>
            <a:ext cx="5573486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  <a:lvl2pPr>
              <a:defRPr>
                <a:latin typeface="Tenorite" panose="00000500000000000000" pitchFamily="2" charset="0"/>
              </a:defRPr>
            </a:lvl2pPr>
            <a:lvl3pPr>
              <a:defRPr>
                <a:latin typeface="Tenorite" panose="00000500000000000000" pitchFamily="2" charset="0"/>
              </a:defRPr>
            </a:lvl3pPr>
            <a:lvl4pPr>
              <a:defRPr>
                <a:latin typeface="Tenorite" panose="00000500000000000000" pitchFamily="2" charset="0"/>
              </a:defRPr>
            </a:lvl4pPr>
            <a:lvl5pPr>
              <a:defRPr>
                <a:latin typeface="Tenorite" panose="00000500000000000000" pitchFamily="2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2568" y="2010352"/>
            <a:ext cx="5573486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  <a:lvl2pPr>
              <a:defRPr>
                <a:latin typeface="Tenorite" panose="00000500000000000000" pitchFamily="2" charset="0"/>
              </a:defRPr>
            </a:lvl2pPr>
            <a:lvl3pPr>
              <a:defRPr>
                <a:latin typeface="Tenorite" panose="00000500000000000000" pitchFamily="2" charset="0"/>
              </a:defRPr>
            </a:lvl3pPr>
            <a:lvl4pPr>
              <a:defRPr>
                <a:latin typeface="Tenorite" panose="00000500000000000000" pitchFamily="2" charset="0"/>
              </a:defRPr>
            </a:lvl4pPr>
            <a:lvl5pPr>
              <a:defRPr>
                <a:latin typeface="Tenorite" panose="00000500000000000000" pitchFamily="2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D248CD17-9B19-FC4E-3DB7-FA4E233BE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746" y="812476"/>
            <a:ext cx="11483308" cy="1068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600" b="1">
                <a:latin typeface="Tenorite" panose="00000500000000000000" pitchFamily="2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92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para texto 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346" y="1801586"/>
            <a:ext cx="550216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2400" b="1">
                <a:latin typeface="Bierstadt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06123" y="1781855"/>
            <a:ext cx="5529265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2400" b="1">
                <a:latin typeface="Bierstadt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52B967F-6155-A6AE-EA32-3AF932E2C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346" y="627749"/>
            <a:ext cx="11483308" cy="1068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600" b="1">
                <a:latin typeface="Bierstadt" panose="020B00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3E9B8EB-40FF-B216-46BD-2E9B0347E6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4012" y="2787423"/>
            <a:ext cx="5502167" cy="914400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E55306B-8127-619E-21EB-26E5B3B010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6123" y="2787423"/>
            <a:ext cx="5502166" cy="9144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644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 Op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A38663EF-F13A-33E1-F70B-8BFAF221E17A}"/>
              </a:ext>
            </a:extLst>
          </p:cNvPr>
          <p:cNvSpPr/>
          <p:nvPr userDrawn="1"/>
        </p:nvSpPr>
        <p:spPr>
          <a:xfrm>
            <a:off x="0" y="0"/>
            <a:ext cx="301105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DFB196A-61D4-D109-FC6A-BE92B79E1EE1}"/>
              </a:ext>
            </a:extLst>
          </p:cNvPr>
          <p:cNvSpPr/>
          <p:nvPr userDrawn="1"/>
        </p:nvSpPr>
        <p:spPr>
          <a:xfrm>
            <a:off x="9820275" y="6067425"/>
            <a:ext cx="2181225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Imagen 1" descr="Imagen que contiene Icono&#10;&#10;Descripción generada automáticamente">
            <a:extLst>
              <a:ext uri="{FF2B5EF4-FFF2-40B4-BE49-F238E27FC236}">
                <a16:creationId xmlns:a16="http://schemas.microsoft.com/office/drawing/2014/main" id="{19F9D330-9BFB-CEF3-846F-E7A3913A45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133" y="4872933"/>
            <a:ext cx="7191733" cy="1794567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9482A07-5500-D61F-C28F-4421C2762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1321" y="1193089"/>
            <a:ext cx="9659566" cy="10725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s-ES" sz="6000" b="1" kern="1200" dirty="0">
                <a:solidFill>
                  <a:srgbClr val="4472C4"/>
                </a:solidFill>
                <a:latin typeface="Bierstadt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10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 Opció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9FF7B8D-05A8-CB9F-8AEB-D080E7AB0401}"/>
              </a:ext>
            </a:extLst>
          </p:cNvPr>
          <p:cNvSpPr/>
          <p:nvPr userDrawn="1"/>
        </p:nvSpPr>
        <p:spPr>
          <a:xfrm>
            <a:off x="36944" y="46180"/>
            <a:ext cx="2748973" cy="6188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6BF5E826-D46A-18C9-259C-5F5D3D4C8B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4" y="1724889"/>
            <a:ext cx="3595768" cy="27178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013397-6942-48D1-3825-29963C991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5057" y="4782823"/>
            <a:ext cx="7206343" cy="462092"/>
          </a:xfrm>
          <a:prstGeom prst="rect">
            <a:avLst/>
          </a:prstGeom>
        </p:spPr>
        <p:txBody>
          <a:bodyPr anchor="ctr"/>
          <a:lstStyle>
            <a:lvl1pPr algn="l">
              <a:defRPr sz="3000" b="0">
                <a:solidFill>
                  <a:schemeClr val="accent6">
                    <a:lumMod val="50000"/>
                    <a:lumOff val="50000"/>
                  </a:schemeClr>
                </a:solidFill>
                <a:latin typeface="Bierstadt" panose="020B00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E5B17B-29D0-94B6-3693-3F4768B38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7085" y="1613085"/>
            <a:ext cx="7913915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es-ES" sz="6000" b="1" kern="1200" dirty="0">
                <a:solidFill>
                  <a:srgbClr val="4472C4"/>
                </a:solidFill>
                <a:latin typeface="Bierstadt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7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primaria para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B8C2E4F-C87A-4C9F-B2B7-ECFCABDEA763}"/>
              </a:ext>
            </a:extLst>
          </p:cNvPr>
          <p:cNvSpPr/>
          <p:nvPr userDrawn="1"/>
        </p:nvSpPr>
        <p:spPr>
          <a:xfrm>
            <a:off x="0" y="1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626A319-9BA0-5074-189F-FEB75CAAA1A3}"/>
              </a:ext>
            </a:extLst>
          </p:cNvPr>
          <p:cNvSpPr/>
          <p:nvPr userDrawn="1"/>
        </p:nvSpPr>
        <p:spPr>
          <a:xfrm>
            <a:off x="152400" y="152401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4" name="Imagen 3" descr="Imagen que contiene Icono&#10;&#10;Descripción generada automáticamente">
            <a:extLst>
              <a:ext uri="{FF2B5EF4-FFF2-40B4-BE49-F238E27FC236}">
                <a16:creationId xmlns:a16="http://schemas.microsoft.com/office/drawing/2014/main" id="{8A7FC021-5D2A-CD8B-739E-8D8327850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0178" y="0"/>
            <a:ext cx="2824788" cy="704875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BD3576C8-7304-4342-E4B7-5DF521A4A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2093"/>
            <a:ext cx="9046028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21CFDA95-173B-D972-8E42-7F7E0D9B5D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8137" y="1752600"/>
            <a:ext cx="11592605" cy="914400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431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 Opció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9FF7B8D-05A8-CB9F-8AEB-D080E7AB0401}"/>
              </a:ext>
            </a:extLst>
          </p:cNvPr>
          <p:cNvSpPr/>
          <p:nvPr userDrawn="1"/>
        </p:nvSpPr>
        <p:spPr>
          <a:xfrm>
            <a:off x="36944" y="46180"/>
            <a:ext cx="2748973" cy="6188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6BF5E826-D46A-18C9-259C-5F5D3D4C8B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123" y="1036781"/>
            <a:ext cx="2748973" cy="20777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87561A-80F6-6DB3-F150-3FA543469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5884" y="4782823"/>
            <a:ext cx="7328555" cy="462092"/>
          </a:xfrm>
          <a:prstGeom prst="rect">
            <a:avLst/>
          </a:prstGeom>
        </p:spPr>
        <p:txBody>
          <a:bodyPr anchor="ctr"/>
          <a:lstStyle>
            <a:lvl1pPr algn="l">
              <a:defRPr sz="3000">
                <a:solidFill>
                  <a:schemeClr val="accent6">
                    <a:lumMod val="50000"/>
                    <a:lumOff val="50000"/>
                  </a:schemeClr>
                </a:solidFill>
                <a:latin typeface="Bierstadt" panose="020B00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8152A74-CC04-AE1C-0A4C-614A0CACA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5884" y="1373600"/>
            <a:ext cx="8085116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es-ES" sz="6000" b="1" kern="1200" dirty="0">
                <a:solidFill>
                  <a:srgbClr val="4472C4"/>
                </a:solidFill>
                <a:latin typeface="Bierstadt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05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Despe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9FF7B8D-05A8-CB9F-8AEB-D080E7AB0401}"/>
              </a:ext>
            </a:extLst>
          </p:cNvPr>
          <p:cNvSpPr/>
          <p:nvPr userDrawn="1"/>
        </p:nvSpPr>
        <p:spPr>
          <a:xfrm>
            <a:off x="36944" y="46180"/>
            <a:ext cx="3000170" cy="6188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6BF5E826-D46A-18C9-259C-5F5D3D4C8B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975" y="237834"/>
            <a:ext cx="4222049" cy="3191166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C70328CA-816B-1FED-C412-BDEA979952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6217" y="3429000"/>
            <a:ext cx="9659566" cy="10725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s-ES" sz="6000" b="1" kern="1200" dirty="0">
                <a:solidFill>
                  <a:srgbClr val="4472C4"/>
                </a:solidFill>
                <a:latin typeface="Bierstadt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23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Portadilla Op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B8C2E4F-C87A-4C9F-B2B7-ECFCABDEA763}"/>
              </a:ext>
            </a:extLst>
          </p:cNvPr>
          <p:cNvSpPr/>
          <p:nvPr userDrawn="1"/>
        </p:nvSpPr>
        <p:spPr>
          <a:xfrm>
            <a:off x="0" y="1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626A319-9BA0-5074-189F-FEB75CAAA1A3}"/>
              </a:ext>
            </a:extLst>
          </p:cNvPr>
          <p:cNvSpPr/>
          <p:nvPr userDrawn="1"/>
        </p:nvSpPr>
        <p:spPr>
          <a:xfrm>
            <a:off x="152400" y="152401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4" name="Imagen 3" descr="Imagen que contiene Icono&#10;&#10;Descripción generada automáticamente">
            <a:extLst>
              <a:ext uri="{FF2B5EF4-FFF2-40B4-BE49-F238E27FC236}">
                <a16:creationId xmlns:a16="http://schemas.microsoft.com/office/drawing/2014/main" id="{8A7FC021-5D2A-CD8B-739E-8D8327850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0178" y="0"/>
            <a:ext cx="2824788" cy="704875"/>
          </a:xfrm>
          <a:prstGeom prst="rect">
            <a:avLst/>
          </a:prstGeom>
        </p:spPr>
      </p:pic>
      <p:sp>
        <p:nvSpPr>
          <p:cNvPr id="6" name="Oval 25">
            <a:extLst>
              <a:ext uri="{FF2B5EF4-FFF2-40B4-BE49-F238E27FC236}">
                <a16:creationId xmlns:a16="http://schemas.microsoft.com/office/drawing/2014/main" id="{CF0F9E2B-0F02-26E8-AAF6-34D16DFC356B}"/>
              </a:ext>
            </a:extLst>
          </p:cNvPr>
          <p:cNvSpPr/>
          <p:nvPr userDrawn="1"/>
        </p:nvSpPr>
        <p:spPr>
          <a:xfrm>
            <a:off x="1157824" y="2953069"/>
            <a:ext cx="914400" cy="936877"/>
          </a:xfrm>
          <a:prstGeom prst="ellipse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4400" dirty="0">
              <a:solidFill>
                <a:schemeClr val="bg1"/>
              </a:solidFill>
              <a:latin typeface="Bierstadt" panose="020B0004020202020204" pitchFamily="34" charset="0"/>
            </a:endParaRP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52BAB958-F670-B089-503B-CDC329D29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8468" y="2766218"/>
            <a:ext cx="8894456" cy="1325563"/>
          </a:xfrm>
        </p:spPr>
        <p:txBody>
          <a:bodyPr/>
          <a:lstStyle>
            <a:lvl1pPr algn="l">
              <a:defRPr b="0">
                <a:solidFill>
                  <a:schemeClr val="accent6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520FDEBE-2DCD-DBE3-61A6-30DCC5B10E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7823" y="2979543"/>
            <a:ext cx="914401" cy="914400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3200" b="1">
                <a:solidFill>
                  <a:schemeClr val="bg1"/>
                </a:solidFill>
              </a:defRPr>
            </a:lvl1pPr>
            <a:lvl2pPr marL="342900" indent="0" algn="ctr">
              <a:buFontTx/>
              <a:buNone/>
              <a:defRPr sz="3200" b="1">
                <a:solidFill>
                  <a:schemeClr val="bg1"/>
                </a:solidFill>
              </a:defRPr>
            </a:lvl2pPr>
            <a:lvl3pPr marL="685800" indent="0" algn="ctr">
              <a:buFontTx/>
              <a:buNone/>
              <a:defRPr sz="3200" b="1">
                <a:solidFill>
                  <a:schemeClr val="bg1"/>
                </a:solidFill>
              </a:defRPr>
            </a:lvl3pPr>
            <a:lvl4pPr marL="1028700" indent="0" algn="ctr">
              <a:buFontTx/>
              <a:buNone/>
              <a:defRPr sz="3200" b="1">
                <a:solidFill>
                  <a:schemeClr val="bg1"/>
                </a:solidFill>
              </a:defRPr>
            </a:lvl4pPr>
            <a:lvl5pPr marL="1371600" indent="0" algn="ctr">
              <a:buFontTx/>
              <a:buNone/>
              <a:defRPr sz="3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7338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Portadilla Op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AB6BDB2-ACFE-4C88-C93F-2E84C2A65CF1}"/>
              </a:ext>
            </a:extLst>
          </p:cNvPr>
          <p:cNvSpPr/>
          <p:nvPr userDrawn="1"/>
        </p:nvSpPr>
        <p:spPr>
          <a:xfrm>
            <a:off x="0" y="1714500"/>
            <a:ext cx="12192000" cy="3429000"/>
          </a:xfrm>
          <a:prstGeom prst="rect">
            <a:avLst/>
          </a:prstGeom>
          <a:solidFill>
            <a:srgbClr val="102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E117743-AB51-0632-537F-3CAC4D3D4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42" y="2572090"/>
            <a:ext cx="9895114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928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Portadilla Opció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B8C2E4F-C87A-4C9F-B2B7-ECFCABDEA763}"/>
              </a:ext>
            </a:extLst>
          </p:cNvPr>
          <p:cNvSpPr/>
          <p:nvPr userDrawn="1"/>
        </p:nvSpPr>
        <p:spPr>
          <a:xfrm>
            <a:off x="0" y="1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626A319-9BA0-5074-189F-FEB75CAAA1A3}"/>
              </a:ext>
            </a:extLst>
          </p:cNvPr>
          <p:cNvSpPr/>
          <p:nvPr userDrawn="1"/>
        </p:nvSpPr>
        <p:spPr>
          <a:xfrm>
            <a:off x="152400" y="152401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4" name="Imagen 3" descr="Imagen que contiene Icono&#10;&#10;Descripción generada automáticamente">
            <a:extLst>
              <a:ext uri="{FF2B5EF4-FFF2-40B4-BE49-F238E27FC236}">
                <a16:creationId xmlns:a16="http://schemas.microsoft.com/office/drawing/2014/main" id="{8A7FC021-5D2A-CD8B-739E-8D8327850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0178" y="0"/>
            <a:ext cx="2824788" cy="70487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75F2BD9C-CBE1-3D37-EF89-5B993596961C}"/>
              </a:ext>
            </a:extLst>
          </p:cNvPr>
          <p:cNvSpPr/>
          <p:nvPr userDrawn="1"/>
        </p:nvSpPr>
        <p:spPr>
          <a:xfrm>
            <a:off x="3372255" y="2367685"/>
            <a:ext cx="5447489" cy="1061315"/>
          </a:xfrm>
          <a:prstGeom prst="rect">
            <a:avLst/>
          </a:prstGeom>
          <a:solidFill>
            <a:srgbClr val="2584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6CF065FF-5892-F5AF-24C9-32E19534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2255" y="2367685"/>
            <a:ext cx="5447489" cy="1325563"/>
          </a:xfrm>
        </p:spPr>
        <p:txBody>
          <a:bodyPr anchor="t">
            <a:noAutofit/>
          </a:bodyPr>
          <a:lstStyle>
            <a:lvl1pPr algn="ctr">
              <a:defRPr sz="66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202E9E58-6E48-1278-E0D8-0BB9EA9EC2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71850" y="3442151"/>
            <a:ext cx="5447488" cy="914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7200"/>
            </a:lvl1pPr>
            <a:lvl2pPr marL="342900" indent="0" algn="ctr">
              <a:buNone/>
              <a:defRPr sz="7200"/>
            </a:lvl2pPr>
            <a:lvl3pPr marL="685800" indent="0" algn="ctr">
              <a:buFontTx/>
              <a:buNone/>
              <a:defRPr sz="7200"/>
            </a:lvl3pPr>
            <a:lvl4pPr marL="1028700" indent="0" algn="ctr">
              <a:buNone/>
              <a:defRPr sz="7200"/>
            </a:lvl4pPr>
            <a:lvl5pPr marL="1371600" indent="0" algn="ctr">
              <a:buFontTx/>
              <a:buNone/>
              <a:defRPr sz="72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4743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secundaria para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título 17">
            <a:extLst>
              <a:ext uri="{FF2B5EF4-FFF2-40B4-BE49-F238E27FC236}">
                <a16:creationId xmlns:a16="http://schemas.microsoft.com/office/drawing/2014/main" id="{5C8BD4D8-0E06-6FF6-3C8A-7418C8F84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2686" y="90147"/>
            <a:ext cx="8894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6" name="Marcador de texto 18">
            <a:extLst>
              <a:ext uri="{FF2B5EF4-FFF2-40B4-BE49-F238E27FC236}">
                <a16:creationId xmlns:a16="http://schemas.microsoft.com/office/drawing/2014/main" id="{9D07339C-B569-D6A9-3DD2-E160DBBA1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86" y="1798315"/>
            <a:ext cx="1125665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1827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en blanco para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00A8FEC-3B13-E7A9-DD8E-BEF0EA50D142}"/>
              </a:ext>
            </a:extLst>
          </p:cNvPr>
          <p:cNvSpPr/>
          <p:nvPr userDrawn="1"/>
        </p:nvSpPr>
        <p:spPr>
          <a:xfrm>
            <a:off x="0" y="1"/>
            <a:ext cx="3084945" cy="730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Marcador de título 17">
            <a:extLst>
              <a:ext uri="{FF2B5EF4-FFF2-40B4-BE49-F238E27FC236}">
                <a16:creationId xmlns:a16="http://schemas.microsoft.com/office/drawing/2014/main" id="{446E0E8E-FC0F-7EBF-F49E-175837FAD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90147"/>
            <a:ext cx="117029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4D22CBF2-72C7-52E6-6BC8-21FE290519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0825" y="1927225"/>
            <a:ext cx="11702970" cy="9144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879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ámina oscura para texto">
    <p:bg>
      <p:bgPr>
        <a:solidFill>
          <a:srgbClr val="1025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8">
            <a:extLst>
              <a:ext uri="{FF2B5EF4-FFF2-40B4-BE49-F238E27FC236}">
                <a16:creationId xmlns:a16="http://schemas.microsoft.com/office/drawing/2014/main" id="{372AE93E-D79F-08AA-F5F0-044EA61EE8A8}"/>
              </a:ext>
            </a:extLst>
          </p:cNvPr>
          <p:cNvSpPr/>
          <p:nvPr userDrawn="1"/>
        </p:nvSpPr>
        <p:spPr>
          <a:xfrm>
            <a:off x="11512410" y="6174599"/>
            <a:ext cx="364732" cy="3500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6057F850-E1A6-B6D3-F6CE-787F93DE420A}"/>
              </a:ext>
            </a:extLst>
          </p:cNvPr>
          <p:cNvSpPr txBox="1"/>
          <p:nvPr userDrawn="1"/>
        </p:nvSpPr>
        <p:spPr>
          <a:xfrm rot="10800000" flipV="1">
            <a:off x="11468655" y="6222653"/>
            <a:ext cx="45224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000" b="0" i="0" smtClean="0">
                <a:solidFill>
                  <a:schemeClr val="bg1"/>
                </a:solidFill>
                <a:latin typeface="Bierstadt" panose="020B0004020202020204" pitchFamily="34" charset="0"/>
                <a:ea typeface="Roboto Condensed" panose="02000000000000000000" pitchFamily="2" charset="0"/>
                <a:cs typeface="Segoe UI" panose="020B0502040204020203" pitchFamily="34" charset="0"/>
              </a:rPr>
              <a:pPr algn="ctr"/>
              <a:t>‹Nº›</a:t>
            </a:fld>
            <a:endParaRPr lang="id-ID" sz="4000" b="0" i="0" dirty="0">
              <a:solidFill>
                <a:schemeClr val="bg1"/>
              </a:solidFill>
              <a:latin typeface="Bierstadt" panose="020B0004020202020204" pitchFamily="34" charset="0"/>
              <a:ea typeface="Roboto Condensed" panose="02000000000000000000" pitchFamily="2" charset="0"/>
              <a:cs typeface="Segoe UI" panose="020B0502040204020203" pitchFamily="34" charset="0"/>
            </a:endParaRPr>
          </a:p>
        </p:txBody>
      </p:sp>
      <p:pic>
        <p:nvPicPr>
          <p:cNvPr id="3" name="Imagen 2" descr="Imagen que contiene dibujo&#10;&#10;Descripción generada automáticamente">
            <a:extLst>
              <a:ext uri="{FF2B5EF4-FFF2-40B4-BE49-F238E27FC236}">
                <a16:creationId xmlns:a16="http://schemas.microsoft.com/office/drawing/2014/main" id="{C90F49AF-C996-82A4-ED31-A4CFD79D0B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51" y="-9203"/>
            <a:ext cx="2834024" cy="723314"/>
          </a:xfrm>
          <a:prstGeom prst="rect">
            <a:avLst/>
          </a:prstGeom>
        </p:spPr>
      </p:pic>
      <p:sp>
        <p:nvSpPr>
          <p:cNvPr id="2" name="Marcador de título 17">
            <a:extLst>
              <a:ext uri="{FF2B5EF4-FFF2-40B4-BE49-F238E27FC236}">
                <a16:creationId xmlns:a16="http://schemas.microsoft.com/office/drawing/2014/main" id="{44821B74-AC5B-4A57-2453-E77E21A2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2686" y="90147"/>
            <a:ext cx="8894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4365042-1B46-64FF-E411-8ACD1F4286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0538" y="1970088"/>
            <a:ext cx="11430358" cy="914400"/>
          </a:xfrm>
        </p:spPr>
        <p:txBody>
          <a:bodyPr/>
          <a:lstStyle>
            <a:lvl1pPr marL="171450" indent="-17145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1979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ámina para texto contras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8658C9F-A160-448B-1290-5B17CF925217}"/>
              </a:ext>
            </a:extLst>
          </p:cNvPr>
          <p:cNvSpPr/>
          <p:nvPr userDrawn="1"/>
        </p:nvSpPr>
        <p:spPr>
          <a:xfrm>
            <a:off x="7934036" y="0"/>
            <a:ext cx="4257964" cy="6858000"/>
          </a:xfrm>
          <a:prstGeom prst="rect">
            <a:avLst/>
          </a:prstGeom>
          <a:solidFill>
            <a:srgbClr val="102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6709F84-683D-4B5E-614B-92F8B8CB1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710634"/>
            <a:ext cx="7543800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02115CF3-7443-185C-D674-94AC442513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8313" y="2449513"/>
            <a:ext cx="7336744" cy="914400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640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jp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83C7A3B9-6A0D-4C9E-A2EA-074E6211FCA8}"/>
              </a:ext>
            </a:extLst>
          </p:cNvPr>
          <p:cNvSpPr/>
          <p:nvPr userDrawn="1"/>
        </p:nvSpPr>
        <p:spPr>
          <a:xfrm>
            <a:off x="11512410" y="6174599"/>
            <a:ext cx="364732" cy="3500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7D8274-894C-4BB5-A83D-8666E00849A6}"/>
              </a:ext>
            </a:extLst>
          </p:cNvPr>
          <p:cNvSpPr txBox="1"/>
          <p:nvPr userDrawn="1"/>
        </p:nvSpPr>
        <p:spPr>
          <a:xfrm rot="10800000" flipV="1">
            <a:off x="11468655" y="6222653"/>
            <a:ext cx="45224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000" b="0" i="0" smtClean="0">
                <a:solidFill>
                  <a:schemeClr val="bg1"/>
                </a:solidFill>
                <a:latin typeface="Bierstadt" panose="020B0004020202020204" pitchFamily="34" charset="0"/>
                <a:ea typeface="Roboto Condensed" panose="02000000000000000000" pitchFamily="2" charset="0"/>
                <a:cs typeface="Segoe UI" panose="020B0502040204020203" pitchFamily="34" charset="0"/>
              </a:rPr>
              <a:pPr algn="ctr"/>
              <a:t>‹Nº›</a:t>
            </a:fld>
            <a:endParaRPr lang="id-ID" sz="4000" b="0" i="0" dirty="0">
              <a:solidFill>
                <a:schemeClr val="bg1"/>
              </a:solidFill>
              <a:latin typeface="Bierstadt" panose="020B0004020202020204" pitchFamily="34" charset="0"/>
              <a:ea typeface="Roboto Condensed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18" name="Marcador de título 17">
            <a:extLst>
              <a:ext uri="{FF2B5EF4-FFF2-40B4-BE49-F238E27FC236}">
                <a16:creationId xmlns:a16="http://schemas.microsoft.com/office/drawing/2014/main" id="{776420F4-0389-7B32-F104-DA07E2AC2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2686" y="90147"/>
            <a:ext cx="8894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E1166379-6808-DD4A-4887-673C68299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486" y="1798315"/>
            <a:ext cx="1125665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20" name="Imagen 19" descr="Imagen que contiene Icono&#10;&#10;Descripción generada automáticamente">
            <a:extLst>
              <a:ext uri="{FF2B5EF4-FFF2-40B4-BE49-F238E27FC236}">
                <a16:creationId xmlns:a16="http://schemas.microsoft.com/office/drawing/2014/main" id="{257420F9-6BA6-B569-0759-50CDCD9EB548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0"/>
            <a:ext cx="2824788" cy="7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48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  <p:sldLayoutId id="2147483758" r:id="rId3"/>
    <p:sldLayoutId id="2147483688" r:id="rId4"/>
    <p:sldLayoutId id="2147483759" r:id="rId5"/>
    <p:sldLayoutId id="2147483662" r:id="rId6"/>
    <p:sldLayoutId id="2147483752" r:id="rId7"/>
    <p:sldLayoutId id="2147483663" r:id="rId8"/>
    <p:sldLayoutId id="2147483666" r:id="rId9"/>
    <p:sldLayoutId id="2147483686" r:id="rId10"/>
    <p:sldLayoutId id="2147483684" r:id="rId11"/>
    <p:sldLayoutId id="2147483753" r:id="rId12"/>
    <p:sldLayoutId id="2147483673" r:id="rId13"/>
    <p:sldLayoutId id="2147483674" r:id="rId14"/>
    <p:sldLayoutId id="2147483690" r:id="rId15"/>
    <p:sldLayoutId id="2147483709" r:id="rId16"/>
    <p:sldLayoutId id="2147483710" r:id="rId17"/>
    <p:sldLayoutId id="2147483706" r:id="rId18"/>
    <p:sldLayoutId id="2147483754" r:id="rId19"/>
    <p:sldLayoutId id="2147483755" r:id="rId20"/>
    <p:sldLayoutId id="2147483747" r:id="rId21"/>
  </p:sldLayoutIdLst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4472C4"/>
          </a:solidFill>
          <a:latin typeface="Tenorite" panose="00000500000000000000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Tx/>
        <a:buBlip>
          <a:blip r:embed="rId24"/>
        </a:buBlip>
        <a:defRPr lang="es-ES" sz="2100" kern="1200" dirty="0" smtClean="0">
          <a:solidFill>
            <a:schemeClr val="accent6"/>
          </a:solidFill>
          <a:latin typeface="Tenorite" panose="00000500000000000000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4472C4"/>
        </a:buClr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Tenorite" panose="00000500000000000000" pitchFamily="2" charset="0"/>
          <a:ea typeface="+mn-ea"/>
          <a:cs typeface="+mn-cs"/>
        </a:defRPr>
      </a:lvl2pPr>
      <a:lvl3pPr marL="990600" indent="-304800" algn="l" defTabSz="6858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4472C4"/>
        </a:buClr>
        <a:buFont typeface="+mj-lt"/>
        <a:buAutoNum type="alphaLcParenR"/>
        <a:defRPr sz="2000" kern="1200">
          <a:solidFill>
            <a:schemeClr val="accent6"/>
          </a:solidFill>
          <a:latin typeface="Tenorite" panose="00000500000000000000" pitchFamily="2" charset="0"/>
          <a:ea typeface="+mn-ea"/>
          <a:cs typeface="+mn-cs"/>
        </a:defRPr>
      </a:lvl3pPr>
      <a:lvl4pPr marL="1349375" indent="-320675" algn="l" defTabSz="6858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4472C4"/>
        </a:buClr>
        <a:buFont typeface="Wingdings" panose="05000000000000000000" pitchFamily="2" charset="2"/>
        <a:buChar char="ü"/>
        <a:defRPr sz="2000" kern="1200">
          <a:solidFill>
            <a:schemeClr val="accent6"/>
          </a:solidFill>
          <a:latin typeface="Tenorite" panose="00000500000000000000" pitchFamily="2" charset="0"/>
          <a:ea typeface="+mn-ea"/>
          <a:cs typeface="+mn-cs"/>
        </a:defRPr>
      </a:lvl4pPr>
      <a:lvl5pPr marL="1698625" indent="-327025" algn="l" defTabSz="6858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4472C4"/>
        </a:buClr>
        <a:buFont typeface="+mj-lt"/>
        <a:buAutoNum type="romanLcPeriod"/>
        <a:defRPr sz="2000" kern="1200">
          <a:solidFill>
            <a:schemeClr val="accent6"/>
          </a:solidFill>
          <a:latin typeface="Tenorite" panose="00000500000000000000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432" userDrawn="1">
          <p15:clr>
            <a:srgbClr val="F26B43"/>
          </p15:clr>
        </p15:guide>
        <p15:guide id="4" orient="horz" pos="3888" userDrawn="1">
          <p15:clr>
            <a:srgbClr val="F26B43"/>
          </p15:clr>
        </p15:guide>
        <p15:guide id="6" pos="432" userDrawn="1">
          <p15:clr>
            <a:srgbClr val="F26B43"/>
          </p15:clr>
        </p15:guide>
        <p15:guide id="8" pos="7248" userDrawn="1">
          <p15:clr>
            <a:srgbClr val="F26B43"/>
          </p15:clr>
        </p15:guide>
        <p15:guide id="9" orient="horz" pos="552" userDrawn="1">
          <p15:clr>
            <a:srgbClr val="F26B43"/>
          </p15:clr>
        </p15:guide>
        <p15:guide id="10" pos="888" userDrawn="1">
          <p15:clr>
            <a:srgbClr val="F26B43"/>
          </p15:clr>
        </p15:guide>
        <p15:guide id="11" pos="6792" userDrawn="1">
          <p15:clr>
            <a:srgbClr val="F26B43"/>
          </p15:clr>
        </p15:guide>
        <p15:guide id="12" pos="3840" userDrawn="1">
          <p15:clr>
            <a:srgbClr val="F26B43"/>
          </p15:clr>
        </p15:guide>
        <p15:guide id="13" orient="horz" pos="37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ecd.org/en/publications/health-at-a-glance-2025_8f9e3f98-en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ecd.org/en/publications/health-at-a-glance-2025_8f9e3f98-en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ecd.org/en/publications/health-at-a-glance-2025_8f9e3f98-en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ecd.org/en/publications/health-at-a-glance-2025_8f9e3f98-en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oecd.org/content/dam/oecd/en/publications/reports/2025/11/health-at-a-glance-2025_a894f72e/8f9e3f98-en.pdf" TargetMode="Externa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www.oecd.org/en/publications/health-at-a-glance-2025_8f9e3f98-e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A7901-0545-F16B-F7B0-D59952A66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B3FE82-4118-18B7-0AD2-3FF9B781F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8468" y="2766218"/>
            <a:ext cx="7821459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s-MX" sz="4000" b="1" noProof="0" dirty="0"/>
              <a:t>Health at a </a:t>
            </a:r>
            <a:r>
              <a:rPr lang="es-MX" sz="4000" b="1" noProof="0" dirty="0" err="1"/>
              <a:t>Glance</a:t>
            </a:r>
            <a:r>
              <a:rPr lang="es-MX" sz="4000" b="1" noProof="0" dirty="0"/>
              <a:t> – </a:t>
            </a:r>
            <a:r>
              <a:rPr lang="es-MX" sz="4000" noProof="0" dirty="0"/>
              <a:t>OCDE 2025</a:t>
            </a:r>
            <a:endParaRPr lang="es-MX" sz="4000" noProof="0" dirty="0">
              <a:latin typeface="Tenorite" panose="000005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7549E2B-EA02-3DA9-7028-98111AC30E0A}"/>
              </a:ext>
            </a:extLst>
          </p:cNvPr>
          <p:cNvSpPr txBox="1"/>
          <p:nvPr/>
        </p:nvSpPr>
        <p:spPr>
          <a:xfrm>
            <a:off x="1201918" y="3044278"/>
            <a:ext cx="84369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4400" b="1" noProof="0" dirty="0">
                <a:solidFill>
                  <a:schemeClr val="bg1"/>
                </a:solidFill>
                <a:latin typeface="Tenorite" panose="00000500000000000000" pitchFamily="2" charset="0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81275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46BA8E-B040-4F1A-A4B8-B8EB83678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" y="78066"/>
            <a:ext cx="9067800" cy="643967"/>
          </a:xfrm>
        </p:spPr>
        <p:txBody>
          <a:bodyPr anchor="t"/>
          <a:lstStyle/>
          <a:p>
            <a:r>
              <a:rPr lang="es-MX" noProof="0" dirty="0"/>
              <a:t>Resumen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FC2B2D7-FD27-177D-A5F3-4C0598653275}"/>
              </a:ext>
            </a:extLst>
          </p:cNvPr>
          <p:cNvSpPr txBox="1"/>
          <p:nvPr/>
        </p:nvSpPr>
        <p:spPr>
          <a:xfrm>
            <a:off x="0" y="6601125"/>
            <a:ext cx="5216297" cy="24622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s-MX" sz="1000" b="1" noProof="0" dirty="0">
                <a:solidFill>
                  <a:schemeClr val="accent6">
                    <a:lumMod val="75000"/>
                    <a:lumOff val="25000"/>
                  </a:schemeClr>
                </a:solidFill>
                <a:latin typeface="Tenorite" panose="00000500000000000000" pitchFamily="2" charset="0"/>
              </a:rPr>
              <a:t>Fuente: </a:t>
            </a:r>
            <a:r>
              <a:rPr lang="es-MX" sz="1000" noProof="0" dirty="0">
                <a:latin typeface="Tenorite" panose="00000500000000000000" pitchFamily="2" charset="0"/>
                <a:hlinkClick r:id="rId2"/>
              </a:rPr>
              <a:t>https://www.oecd.org/en/publications/health-at-a-glance-2025_8f9e3f98-en.html</a:t>
            </a:r>
            <a:r>
              <a:rPr lang="es-MX" sz="1000" noProof="0" dirty="0">
                <a:latin typeface="Tenorite" panose="00000500000000000000" pitchFamily="2" charset="0"/>
              </a:rPr>
              <a:t>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456801-2E28-7B27-DB99-519815E9CA97}"/>
              </a:ext>
            </a:extLst>
          </p:cNvPr>
          <p:cNvSpPr txBox="1"/>
          <p:nvPr/>
        </p:nvSpPr>
        <p:spPr>
          <a:xfrm>
            <a:off x="307975" y="1339137"/>
            <a:ext cx="2797175" cy="215390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2584F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es-MX" sz="1500" noProof="0" dirty="0">
                <a:latin typeface="Tenorite" panose="00000500000000000000" pitchFamily="2" charset="0"/>
              </a:rPr>
              <a:t>La mayoría de los países han recuperado su esperanza de vida </a:t>
            </a:r>
            <a:r>
              <a:rPr lang="es-MX" sz="1500" b="1" noProof="0" dirty="0">
                <a:latin typeface="Tenorite" panose="00000500000000000000" pitchFamily="2" charset="0"/>
              </a:rPr>
              <a:t>(</a:t>
            </a:r>
            <a:r>
              <a:rPr lang="es-MX" sz="1500" b="1" noProof="0" dirty="0" err="1">
                <a:latin typeface="Tenorite" panose="00000500000000000000" pitchFamily="2" charset="0"/>
              </a:rPr>
              <a:t>Prom</a:t>
            </a:r>
            <a:r>
              <a:rPr lang="es-MX" sz="1500" b="1" noProof="0" dirty="0">
                <a:latin typeface="Tenorite" panose="00000500000000000000" pitchFamily="2" charset="0"/>
              </a:rPr>
              <a:t>: 81.1 años) </a:t>
            </a:r>
            <a:r>
              <a:rPr lang="es-MX" sz="1500" noProof="0" dirty="0">
                <a:latin typeface="Tenorite" panose="00000500000000000000" pitchFamily="2" charset="0"/>
              </a:rPr>
              <a:t>y mantiene una tendencia ascendente aunque persisten rezagos: </a:t>
            </a:r>
            <a:r>
              <a:rPr lang="es-MX" sz="1500" b="1" noProof="0" dirty="0">
                <a:latin typeface="Tenorite" panose="00000500000000000000" pitchFamily="2" charset="0"/>
              </a:rPr>
              <a:t>México y Letonia no superan los 76 años</a:t>
            </a:r>
            <a:r>
              <a:rPr lang="es-MX" sz="1500" noProof="0" dirty="0">
                <a:latin typeface="Tenorite" panose="00000500000000000000" pitchFamily="2" charset="0"/>
              </a:rPr>
              <a:t>, y </a:t>
            </a:r>
            <a:r>
              <a:rPr lang="es-MX" sz="1500" b="1" noProof="0" dirty="0">
                <a:latin typeface="Tenorite" panose="00000500000000000000" pitchFamily="2" charset="0"/>
              </a:rPr>
              <a:t>13 países </a:t>
            </a:r>
            <a:r>
              <a:rPr lang="es-MX" sz="1500" noProof="0" dirty="0">
                <a:latin typeface="Tenorite" panose="00000500000000000000" pitchFamily="2" charset="0"/>
              </a:rPr>
              <a:t>aún no alcanzan niveles prepandemia.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DAD212E-CCAA-83EB-6873-A0DC602BD457}"/>
              </a:ext>
            </a:extLst>
          </p:cNvPr>
          <p:cNvSpPr txBox="1"/>
          <p:nvPr/>
        </p:nvSpPr>
        <p:spPr>
          <a:xfrm>
            <a:off x="307975" y="985937"/>
            <a:ext cx="2797175" cy="3231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2584F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MX" sz="1500" b="1" noProof="0" dirty="0">
                <a:latin typeface="Tenorite" panose="00000500000000000000" pitchFamily="2" charset="0"/>
              </a:rPr>
              <a:t>Esperanza de vida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55DF801-724A-33EB-4A56-628A16B9FCF1}"/>
              </a:ext>
            </a:extLst>
          </p:cNvPr>
          <p:cNvSpPr txBox="1"/>
          <p:nvPr/>
        </p:nvSpPr>
        <p:spPr>
          <a:xfrm>
            <a:off x="3200400" y="1339137"/>
            <a:ext cx="2797175" cy="215390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FF99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defPPr>
              <a:defRPr lang="en-US"/>
            </a:defPPr>
            <a:lvl1pPr algn="just">
              <a:buNone/>
              <a:defRPr sz="1400">
                <a:latin typeface="Tenorite" panose="00000500000000000000" pitchFamily="2" charset="0"/>
              </a:defRPr>
            </a:lvl1pPr>
          </a:lstStyle>
          <a:p>
            <a:pPr algn="ctr"/>
            <a:r>
              <a:rPr lang="es-MX" sz="1500" noProof="0" dirty="0"/>
              <a:t>Las </a:t>
            </a:r>
            <a:r>
              <a:rPr lang="es-MX" sz="1500" b="1" noProof="0" dirty="0"/>
              <a:t>enfermedades del sistema circulatorio y el cáncer concentran cerca del 50 % </a:t>
            </a:r>
            <a:r>
              <a:rPr lang="es-MX" sz="1500" noProof="0" dirty="0"/>
              <a:t>de las muertes de los países de la OCDE.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783A436-9617-5776-DF29-BBA7EACDCD43}"/>
              </a:ext>
            </a:extLst>
          </p:cNvPr>
          <p:cNvSpPr txBox="1"/>
          <p:nvPr/>
        </p:nvSpPr>
        <p:spPr>
          <a:xfrm>
            <a:off x="3200400" y="985937"/>
            <a:ext cx="2797175" cy="3231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FF99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MX" sz="1500" b="1" noProof="0" dirty="0">
                <a:latin typeface="Tenorite" panose="00000500000000000000" pitchFamily="2" charset="0"/>
              </a:rPr>
              <a:t>Causas de muerte</a:t>
            </a:r>
            <a:r>
              <a:rPr lang="es-MX" sz="1500" noProof="0" dirty="0">
                <a:latin typeface="Tenorite" panose="00000500000000000000" pitchFamily="2" charset="0"/>
              </a:rPr>
              <a:t> </a:t>
            </a:r>
            <a:endParaRPr lang="es-MX" sz="1500" b="1" noProof="0" dirty="0">
              <a:latin typeface="Tenorite" panose="000005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FEF5B86-C9F8-B773-7F9E-483E02928AEA}"/>
              </a:ext>
            </a:extLst>
          </p:cNvPr>
          <p:cNvSpPr txBox="1"/>
          <p:nvPr/>
        </p:nvSpPr>
        <p:spPr>
          <a:xfrm>
            <a:off x="6089650" y="1339137"/>
            <a:ext cx="2797175" cy="215390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00B0F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es-MX" sz="1500" noProof="0" dirty="0">
                <a:latin typeface="Tenorite" panose="00000500000000000000" pitchFamily="2" charset="0"/>
              </a:rPr>
              <a:t>El gasto en salud alcanzó </a:t>
            </a:r>
            <a:r>
              <a:rPr lang="es-MX" sz="1500" b="1" noProof="0" dirty="0">
                <a:latin typeface="Tenorite" panose="00000500000000000000" pitchFamily="2" charset="0"/>
              </a:rPr>
              <a:t>9.3 % del PIB</a:t>
            </a:r>
            <a:r>
              <a:rPr lang="es-MX" sz="1500" noProof="0" dirty="0">
                <a:latin typeface="Tenorite" panose="00000500000000000000" pitchFamily="2" charset="0"/>
              </a:rPr>
              <a:t>, por encima del nivel prepandemia (8.8 %), reflejando presiones crecientes por el envejecimiento poblacional, mayor demanda y costos tecnológicos.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0B8D94E-B2D2-A945-A0DF-E34938BB1D9B}"/>
              </a:ext>
            </a:extLst>
          </p:cNvPr>
          <p:cNvSpPr txBox="1"/>
          <p:nvPr/>
        </p:nvSpPr>
        <p:spPr>
          <a:xfrm>
            <a:off x="6089650" y="985937"/>
            <a:ext cx="2797175" cy="3231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00B0F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MX" sz="1500" b="1" noProof="0" dirty="0">
                <a:latin typeface="Tenorite" panose="00000500000000000000" pitchFamily="2" charset="0"/>
              </a:rPr>
              <a:t>Gasto en salud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019206A-CD2C-BE88-03C8-F526B0CBB010}"/>
              </a:ext>
            </a:extLst>
          </p:cNvPr>
          <p:cNvSpPr txBox="1"/>
          <p:nvPr/>
        </p:nvSpPr>
        <p:spPr>
          <a:xfrm>
            <a:off x="8982075" y="1339137"/>
            <a:ext cx="2797175" cy="215390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es-MX" sz="1500" noProof="0" dirty="0">
                <a:latin typeface="Tenorite" panose="00000500000000000000" pitchFamily="2" charset="0"/>
              </a:rPr>
              <a:t>El gasto en salud representa ya el </a:t>
            </a:r>
            <a:r>
              <a:rPr lang="es-MX" sz="1500" b="1" noProof="0" dirty="0">
                <a:latin typeface="Tenorite" panose="00000500000000000000" pitchFamily="2" charset="0"/>
              </a:rPr>
              <a:t>15 % del gasto público en la mayoría de los países</a:t>
            </a:r>
            <a:r>
              <a:rPr lang="es-MX" sz="1500" noProof="0" dirty="0">
                <a:latin typeface="Tenorite" panose="00000500000000000000" pitchFamily="2" charset="0"/>
              </a:rPr>
              <a:t> de la OCDE. Aumentarlo puede resultar difícil por restricciones fiscales.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43CF3B9-5C2F-89F9-5788-5BE461E64DE8}"/>
              </a:ext>
            </a:extLst>
          </p:cNvPr>
          <p:cNvSpPr txBox="1"/>
          <p:nvPr/>
        </p:nvSpPr>
        <p:spPr>
          <a:xfrm>
            <a:off x="8982075" y="985937"/>
            <a:ext cx="2797175" cy="3231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MX" sz="1500" b="1" noProof="0" dirty="0">
                <a:latin typeface="Tenorite" panose="00000500000000000000" pitchFamily="2" charset="0"/>
              </a:rPr>
              <a:t>Gasto público en salud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8E1B4F0-DA52-A754-E713-C72A57C3A99A}"/>
              </a:ext>
            </a:extLst>
          </p:cNvPr>
          <p:cNvSpPr txBox="1"/>
          <p:nvPr/>
        </p:nvSpPr>
        <p:spPr>
          <a:xfrm>
            <a:off x="298450" y="4132292"/>
            <a:ext cx="2797175" cy="233518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00B05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es-MX" sz="1500" noProof="0" dirty="0">
                <a:latin typeface="Tenorite" panose="00000500000000000000" pitchFamily="2" charset="0"/>
              </a:rPr>
              <a:t>Hay mejoras claras en la última década: reducción de la mortalidad por infarto de </a:t>
            </a:r>
            <a:r>
              <a:rPr lang="es-MX" sz="1500" b="1" noProof="0" dirty="0">
                <a:latin typeface="Tenorite" panose="00000500000000000000" pitchFamily="2" charset="0"/>
              </a:rPr>
              <a:t>8.2 % a 6.5 %</a:t>
            </a:r>
            <a:r>
              <a:rPr lang="es-MX" sz="1500" noProof="0" dirty="0">
                <a:latin typeface="Tenorite" panose="00000500000000000000" pitchFamily="2" charset="0"/>
              </a:rPr>
              <a:t> y por </a:t>
            </a:r>
            <a:r>
              <a:rPr lang="es-MX" sz="1500" noProof="0" dirty="0" err="1">
                <a:latin typeface="Tenorite" panose="00000500000000000000" pitchFamily="2" charset="0"/>
              </a:rPr>
              <a:t>EVC</a:t>
            </a:r>
            <a:r>
              <a:rPr lang="es-MX" sz="1500" noProof="0" dirty="0">
                <a:latin typeface="Tenorite" panose="00000500000000000000" pitchFamily="2" charset="0"/>
              </a:rPr>
              <a:t> de </a:t>
            </a:r>
            <a:r>
              <a:rPr lang="es-MX" sz="1500" b="1" noProof="0" dirty="0">
                <a:latin typeface="Tenorite" panose="00000500000000000000" pitchFamily="2" charset="0"/>
              </a:rPr>
              <a:t>9.3 % a 7.7 %</a:t>
            </a:r>
            <a:r>
              <a:rPr lang="es-MX" sz="1500" noProof="0" dirty="0">
                <a:latin typeface="Tenorite" panose="00000500000000000000" pitchFamily="2" charset="0"/>
              </a:rPr>
              <a:t>, avances logrados por una mejor atención, mayor capacidad diagnóstica y reducción progresiva de factores de riesgo.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D7E84D3-424D-4AB7-A3E1-D669B5DABE3A}"/>
              </a:ext>
            </a:extLst>
          </p:cNvPr>
          <p:cNvSpPr txBox="1"/>
          <p:nvPr/>
        </p:nvSpPr>
        <p:spPr>
          <a:xfrm>
            <a:off x="298450" y="3769568"/>
            <a:ext cx="2797175" cy="3231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00B05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MX" sz="1500" b="1" noProof="0" dirty="0">
                <a:latin typeface="Tenorite" panose="00000500000000000000" pitchFamily="2" charset="0"/>
              </a:rPr>
              <a:t>Calidad de cuidados intensivos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0F1C855-3E48-6635-BF75-E52F2D55C73F}"/>
              </a:ext>
            </a:extLst>
          </p:cNvPr>
          <p:cNvSpPr txBox="1"/>
          <p:nvPr/>
        </p:nvSpPr>
        <p:spPr>
          <a:xfrm>
            <a:off x="3190875" y="4132292"/>
            <a:ext cx="2797175" cy="233518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C66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es-MX" sz="1500" noProof="0" dirty="0">
                <a:latin typeface="Tenorite" panose="00000500000000000000" pitchFamily="2" charset="0"/>
              </a:rPr>
              <a:t>La atención primaria es un pilar para mantener a la población sana y fuera del hospital, con disminuciones en hospitalizaciones evitables en </a:t>
            </a:r>
            <a:r>
              <a:rPr lang="es-MX" sz="1500" b="1" noProof="0" dirty="0">
                <a:latin typeface="Tenorite" panose="00000500000000000000" pitchFamily="2" charset="0"/>
              </a:rPr>
              <a:t>28 de 30 países</a:t>
            </a:r>
            <a:r>
              <a:rPr lang="es-MX" sz="1500" noProof="0" dirty="0">
                <a:latin typeface="Tenorite" panose="00000500000000000000" pitchFamily="2" charset="0"/>
              </a:rPr>
              <a:t> y altos niveles de satisfacción, lo que refuerza su impacto en salud pública y eficiencia operativa.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703E72B-D68B-86B5-5189-DB24ED1C134B}"/>
              </a:ext>
            </a:extLst>
          </p:cNvPr>
          <p:cNvSpPr txBox="1"/>
          <p:nvPr/>
        </p:nvSpPr>
        <p:spPr>
          <a:xfrm>
            <a:off x="3190875" y="3769568"/>
            <a:ext cx="2797175" cy="3231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CC66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MX" sz="1500" b="1" noProof="0" dirty="0">
                <a:latin typeface="Tenorite" panose="00000500000000000000" pitchFamily="2" charset="0"/>
              </a:rPr>
              <a:t>Atención primaria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FCA0287-04A2-A354-F17F-D4A9EEE918AF}"/>
              </a:ext>
            </a:extLst>
          </p:cNvPr>
          <p:cNvSpPr txBox="1"/>
          <p:nvPr/>
        </p:nvSpPr>
        <p:spPr>
          <a:xfrm>
            <a:off x="6080125" y="4132292"/>
            <a:ext cx="2797175" cy="233518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2584F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es-MX" sz="1500" noProof="0" dirty="0">
                <a:latin typeface="Tenorite" panose="00000500000000000000" pitchFamily="2" charset="0"/>
              </a:rPr>
              <a:t>Reducir factores de riesgo (tabaquismo, alcohol, obesidad y contaminación) es clave para generar beneficios sostenidos, considerando que </a:t>
            </a:r>
            <a:r>
              <a:rPr lang="es-MX" sz="1500" b="1" noProof="0" dirty="0">
                <a:latin typeface="Tenorite" panose="00000500000000000000" pitchFamily="2" charset="0"/>
              </a:rPr>
              <a:t>14.8 % fuma a diario</a:t>
            </a:r>
            <a:r>
              <a:rPr lang="es-MX" sz="1500" noProof="0" dirty="0">
                <a:latin typeface="Tenorite" panose="00000500000000000000" pitchFamily="2" charset="0"/>
              </a:rPr>
              <a:t>, </a:t>
            </a:r>
            <a:r>
              <a:rPr lang="es-MX" sz="1500" b="1" noProof="0" dirty="0">
                <a:latin typeface="Tenorite" panose="00000500000000000000" pitchFamily="2" charset="0"/>
              </a:rPr>
              <a:t>1 de cada 4</a:t>
            </a:r>
            <a:r>
              <a:rPr lang="es-MX" sz="1500" noProof="0" dirty="0">
                <a:latin typeface="Tenorite" panose="00000500000000000000" pitchFamily="2" charset="0"/>
              </a:rPr>
              <a:t> consume alcohol en exceso mensual y que el </a:t>
            </a:r>
            <a:r>
              <a:rPr lang="es-MX" sz="1500" b="1" noProof="0" dirty="0">
                <a:latin typeface="Tenorite" panose="00000500000000000000" pitchFamily="2" charset="0"/>
              </a:rPr>
              <a:t>54 %</a:t>
            </a:r>
            <a:r>
              <a:rPr lang="es-MX" sz="1500" noProof="0" dirty="0">
                <a:latin typeface="Tenorite" panose="00000500000000000000" pitchFamily="2" charset="0"/>
              </a:rPr>
              <a:t> de la población tiene sobrepeso u obesidad.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2803397-1244-0248-DDFC-19B2C0D0D3E9}"/>
              </a:ext>
            </a:extLst>
          </p:cNvPr>
          <p:cNvSpPr txBox="1"/>
          <p:nvPr/>
        </p:nvSpPr>
        <p:spPr>
          <a:xfrm>
            <a:off x="6080125" y="3769568"/>
            <a:ext cx="2797175" cy="3231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2584F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MX" sz="1500" b="1" noProof="0" dirty="0">
                <a:latin typeface="Tenorite" panose="00000500000000000000" pitchFamily="2" charset="0"/>
              </a:rPr>
              <a:t>Factores de riesgo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23AFC99-1C94-61FB-B935-8F7D2F4CE437}"/>
              </a:ext>
            </a:extLst>
          </p:cNvPr>
          <p:cNvSpPr txBox="1"/>
          <p:nvPr/>
        </p:nvSpPr>
        <p:spPr>
          <a:xfrm>
            <a:off x="8972550" y="4132292"/>
            <a:ext cx="2797175" cy="233518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2584F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es-MX" sz="1500" noProof="0" dirty="0">
                <a:latin typeface="Tenorite" panose="00000500000000000000" pitchFamily="2" charset="0"/>
              </a:rPr>
              <a:t>Pese a la relación costo-beneficio, los recursos para prevención y atención primaria están estancados en </a:t>
            </a:r>
            <a:r>
              <a:rPr lang="es-MX" sz="1500" b="1" noProof="0" dirty="0">
                <a:latin typeface="Tenorite" panose="00000500000000000000" pitchFamily="2" charset="0"/>
              </a:rPr>
              <a:t>3 % y 14 %</a:t>
            </a:r>
            <a:r>
              <a:rPr lang="es-MX" sz="1500" noProof="0" dirty="0">
                <a:latin typeface="Tenorite" panose="00000500000000000000" pitchFamily="2" charset="0"/>
              </a:rPr>
              <a:t> del gasto en salud sin cambios en una década, lo que limita la capacidad de  contener la carga de enfermedad y mejorar resultados a largo plazo.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77F320A-1B15-B5D5-7119-156762D8DA03}"/>
              </a:ext>
            </a:extLst>
          </p:cNvPr>
          <p:cNvSpPr txBox="1"/>
          <p:nvPr/>
        </p:nvSpPr>
        <p:spPr>
          <a:xfrm>
            <a:off x="8972550" y="3769568"/>
            <a:ext cx="2797175" cy="3231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2584F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MX" sz="1500" b="1" noProof="0" dirty="0">
                <a:latin typeface="Tenorite" panose="00000500000000000000" pitchFamily="2" charset="0"/>
              </a:rPr>
              <a:t>Prevención</a:t>
            </a:r>
          </a:p>
        </p:txBody>
      </p:sp>
    </p:spTree>
    <p:extLst>
      <p:ext uri="{BB962C8B-B14F-4D97-AF65-F5344CB8AC3E}">
        <p14:creationId xmlns:p14="http://schemas.microsoft.com/office/powerpoint/2010/main" val="286411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08ECA-09BB-3717-19C8-060B89C17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BF5168-D2C8-CBC3-C6FA-0E1E2AF73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43" y="149757"/>
            <a:ext cx="9046028" cy="665018"/>
          </a:xfrm>
        </p:spPr>
        <p:txBody>
          <a:bodyPr/>
          <a:lstStyle/>
          <a:p>
            <a:r>
              <a:rPr lang="es-MX" noProof="0" dirty="0"/>
              <a:t>México-OCDE: </a:t>
            </a:r>
            <a:r>
              <a:rPr lang="es-MX" noProof="0" dirty="0">
                <a:solidFill>
                  <a:schemeClr val="tx1"/>
                </a:solidFill>
              </a:rPr>
              <a:t>algunos indicadores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10F2689-B6A3-46B6-2B22-D9CDB3A442F4}"/>
              </a:ext>
            </a:extLst>
          </p:cNvPr>
          <p:cNvSpPr txBox="1"/>
          <p:nvPr/>
        </p:nvSpPr>
        <p:spPr>
          <a:xfrm>
            <a:off x="105143" y="1127697"/>
            <a:ext cx="3942982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2584F0"/>
              </a:buClr>
              <a:buFont typeface="Arial" panose="020B0604020202020204" pitchFamily="34" charset="0"/>
              <a:buChar char="•"/>
            </a:pPr>
            <a:r>
              <a:rPr lang="es-MX" sz="1550" b="1" noProof="0" dirty="0">
                <a:latin typeface="Tenorite" panose="00000500000000000000" pitchFamily="2" charset="0"/>
              </a:rPr>
              <a:t>México muestra rezagos notables frente al promedio de la OCDE </a:t>
            </a:r>
            <a:r>
              <a:rPr lang="es-MX" sz="1550" noProof="0" dirty="0">
                <a:latin typeface="Tenorite" panose="00000500000000000000" pitchFamily="2" charset="0"/>
              </a:rPr>
              <a:t>en esperanza de vida (75.5 vs. 81.1 años) y mortalidad evitable (418 vs. 222), además de una obesidad elevada (36 % vs. 19 %) y un deterioro notable en la cobertura y vacunación, especialmente en sarampión (69 % vs. 87 %). Estos indicadores reflejan </a:t>
            </a:r>
            <a:r>
              <a:rPr lang="es-MX" sz="1550" b="1" noProof="0" dirty="0">
                <a:latin typeface="Tenorite" panose="00000500000000000000" pitchFamily="2" charset="0"/>
              </a:rPr>
              <a:t>brechas persistentes en prevención y acceso efectivo a los servicios</a:t>
            </a:r>
            <a:r>
              <a:rPr lang="es-MX" sz="1550" noProof="0" dirty="0">
                <a:latin typeface="Tenorite" panose="00000500000000000000" pitchFamily="2" charset="0"/>
              </a:rPr>
              <a:t>.</a:t>
            </a:r>
          </a:p>
          <a:p>
            <a:pPr>
              <a:buClr>
                <a:srgbClr val="2584F0"/>
              </a:buClr>
            </a:pPr>
            <a:endParaRPr lang="es-MX" sz="1550" noProof="0" dirty="0">
              <a:latin typeface="Tenorite" panose="00000500000000000000" pitchFamily="2" charset="0"/>
            </a:endParaRPr>
          </a:p>
          <a:p>
            <a:pPr marL="285750" indent="-285750">
              <a:buClr>
                <a:srgbClr val="2584F0"/>
              </a:buClr>
              <a:buFont typeface="Arial" panose="020B0604020202020204" pitchFamily="34" charset="0"/>
              <a:buChar char="•"/>
            </a:pPr>
            <a:r>
              <a:rPr lang="es-MX" sz="1550" b="1" noProof="0" dirty="0">
                <a:latin typeface="Tenorite" panose="00000500000000000000" pitchFamily="2" charset="0"/>
              </a:rPr>
              <a:t>En calidad, el desempeño es crítico</a:t>
            </a:r>
            <a:r>
              <a:rPr lang="es-MX" sz="1550" noProof="0" dirty="0">
                <a:latin typeface="Tenorite" panose="00000500000000000000" pitchFamily="2" charset="0"/>
              </a:rPr>
              <a:t>: la mortalidad a 30 días por infarto (22.6) y por </a:t>
            </a:r>
            <a:r>
              <a:rPr lang="es-MX" sz="1550" noProof="0" dirty="0" err="1">
                <a:latin typeface="Tenorite" panose="00000500000000000000" pitchFamily="2" charset="0"/>
              </a:rPr>
              <a:t>EVC</a:t>
            </a:r>
            <a:r>
              <a:rPr lang="es-MX" sz="1550" noProof="0" dirty="0">
                <a:latin typeface="Tenorite" panose="00000500000000000000" pitchFamily="2" charset="0"/>
              </a:rPr>
              <a:t> (17.3) duplica e incluso triplica los niveles de la OCDE, evidenciando fallas en atención oportuna y resolución hospitalaria. </a:t>
            </a:r>
            <a:r>
              <a:rPr lang="es-MX" sz="1550" b="1" noProof="0" dirty="0">
                <a:latin typeface="Tenorite" panose="00000500000000000000" pitchFamily="2" charset="0"/>
              </a:rPr>
              <a:t>Aunque México muestra mejores cifras en tabaquismo y alcohol, estas no compensan los rezagos estructurales que impactan en los resultados en salud.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688BB5-9493-9CAA-42D3-0D1E26EC3341}"/>
              </a:ext>
            </a:extLst>
          </p:cNvPr>
          <p:cNvSpPr txBox="1"/>
          <p:nvPr/>
        </p:nvSpPr>
        <p:spPr>
          <a:xfrm>
            <a:off x="0" y="6611779"/>
            <a:ext cx="52162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noProof="0" dirty="0">
                <a:solidFill>
                  <a:schemeClr val="accent6">
                    <a:lumMod val="75000"/>
                    <a:lumOff val="25000"/>
                  </a:schemeClr>
                </a:solidFill>
                <a:latin typeface="Tenorite" panose="00000500000000000000" pitchFamily="2" charset="0"/>
              </a:rPr>
              <a:t>Fuente: </a:t>
            </a:r>
            <a:r>
              <a:rPr lang="es-MX" sz="1000" noProof="0" dirty="0">
                <a:latin typeface="Tenorite" panose="00000500000000000000" pitchFamily="2" charset="0"/>
                <a:hlinkClick r:id="rId2"/>
              </a:rPr>
              <a:t>https://www.oecd.org/en/publications/health-at-a-glance-2025_8f9e3f98-en.html</a:t>
            </a:r>
            <a:r>
              <a:rPr lang="es-MX" sz="1000" noProof="0" dirty="0">
                <a:latin typeface="Tenorite" panose="00000500000000000000" pitchFamily="2" charset="0"/>
              </a:rPr>
              <a:t> 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D876C83C-90D1-B421-7A07-5FFB2E090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394962"/>
              </p:ext>
            </p:extLst>
          </p:nvPr>
        </p:nvGraphicFramePr>
        <p:xfrm>
          <a:off x="4324349" y="1168044"/>
          <a:ext cx="7762507" cy="5259230"/>
        </p:xfrm>
        <a:graphic>
          <a:graphicData uri="http://schemas.openxmlformats.org/drawingml/2006/table">
            <a:tbl>
              <a:tblPr/>
              <a:tblGrid>
                <a:gridCol w="946624">
                  <a:extLst>
                    <a:ext uri="{9D8B030D-6E8A-4147-A177-3AD203B41FA5}">
                      <a16:colId xmlns:a16="http://schemas.microsoft.com/office/drawing/2014/main" val="1346155595"/>
                    </a:ext>
                  </a:extLst>
                </a:gridCol>
                <a:gridCol w="2242694">
                  <a:extLst>
                    <a:ext uri="{9D8B030D-6E8A-4147-A177-3AD203B41FA5}">
                      <a16:colId xmlns:a16="http://schemas.microsoft.com/office/drawing/2014/main" val="4164475528"/>
                    </a:ext>
                  </a:extLst>
                </a:gridCol>
                <a:gridCol w="795127">
                  <a:extLst>
                    <a:ext uri="{9D8B030D-6E8A-4147-A177-3AD203B41FA5}">
                      <a16:colId xmlns:a16="http://schemas.microsoft.com/office/drawing/2014/main" val="1377798591"/>
                    </a:ext>
                  </a:extLst>
                </a:gridCol>
                <a:gridCol w="795127">
                  <a:extLst>
                    <a:ext uri="{9D8B030D-6E8A-4147-A177-3AD203B41FA5}">
                      <a16:colId xmlns:a16="http://schemas.microsoft.com/office/drawing/2014/main" val="911294659"/>
                    </a:ext>
                  </a:extLst>
                </a:gridCol>
                <a:gridCol w="795127">
                  <a:extLst>
                    <a:ext uri="{9D8B030D-6E8A-4147-A177-3AD203B41FA5}">
                      <a16:colId xmlns:a16="http://schemas.microsoft.com/office/drawing/2014/main" val="1108320493"/>
                    </a:ext>
                  </a:extLst>
                </a:gridCol>
                <a:gridCol w="795127">
                  <a:extLst>
                    <a:ext uri="{9D8B030D-6E8A-4147-A177-3AD203B41FA5}">
                      <a16:colId xmlns:a16="http://schemas.microsoft.com/office/drawing/2014/main" val="2381152939"/>
                    </a:ext>
                  </a:extLst>
                </a:gridCol>
                <a:gridCol w="1392681">
                  <a:extLst>
                    <a:ext uri="{9D8B030D-6E8A-4147-A177-3AD203B41FA5}">
                      <a16:colId xmlns:a16="http://schemas.microsoft.com/office/drawing/2014/main" val="141038535"/>
                    </a:ext>
                  </a:extLst>
                </a:gridCol>
              </a:tblGrid>
              <a:tr h="222341"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Dimensión</a:t>
                      </a:r>
                    </a:p>
                  </a:txBody>
                  <a:tcPr marL="6198" marR="6198" marT="619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34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Indicador</a:t>
                      </a:r>
                    </a:p>
                  </a:txBody>
                  <a:tcPr marL="6198" marR="6198" marT="619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34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México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OCDE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Evaluación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657825"/>
                  </a:ext>
                </a:extLst>
              </a:tr>
              <a:tr h="222341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2015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2018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2023*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2023*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792226"/>
                  </a:ext>
                </a:extLst>
              </a:tr>
              <a:tr h="32401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Salud</a:t>
                      </a:r>
                    </a:p>
                  </a:txBody>
                  <a:tcPr marL="6198" marR="6198" marT="6198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Esperanza de vida</a:t>
                      </a:r>
                    </a:p>
                  </a:txBody>
                  <a:tcPr marL="6198" marR="6198" marT="6198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75.1</a:t>
                      </a:r>
                    </a:p>
                  </a:txBody>
                  <a:tcPr marL="6198" marR="6198" marT="619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74.9</a:t>
                      </a:r>
                    </a:p>
                  </a:txBody>
                  <a:tcPr marL="6198" marR="6198" marT="619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75.5</a:t>
                      </a:r>
                    </a:p>
                  </a:txBody>
                  <a:tcPr marL="6198" marR="6198" marT="619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81.1</a:t>
                      </a:r>
                    </a:p>
                  </a:txBody>
                  <a:tcPr marL="6198" marR="6198" marT="619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Muy por debajo</a:t>
                      </a:r>
                    </a:p>
                  </a:txBody>
                  <a:tcPr marL="6198" marR="6198" marT="619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594460"/>
                  </a:ext>
                </a:extLst>
              </a:tr>
              <a:tr h="32401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Salud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Mortalidad evitable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376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389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418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222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Peor desempeño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880471"/>
                  </a:ext>
                </a:extLst>
              </a:tr>
              <a:tr h="43840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Factores de riesgo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Obesidad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33.1%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36.1%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36.0%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19%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Muy por encima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710055"/>
                  </a:ext>
                </a:extLst>
              </a:tr>
              <a:tr h="43840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Acceso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Cobertura poblacional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92.3%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88.3%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78.0%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98%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Más bajo de la OCDE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235609"/>
                  </a:ext>
                </a:extLst>
              </a:tr>
              <a:tr h="43840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Acceso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Vacunación difteria, tétanos, tos ferina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87.1%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88.0%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78.4%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91.7%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Debajo del promedio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685079"/>
                  </a:ext>
                </a:extLst>
              </a:tr>
              <a:tr h="43840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Acceso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Vacunación sarampión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96.1%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99.0%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69.0%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87%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Debajo del promedio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0753405"/>
                  </a:ext>
                </a:extLst>
              </a:tr>
              <a:tr h="70556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Calidad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Mortalidad a los 30 días por infarto agudo de miocardio (AMI) por 100 hab.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27.7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25.2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22.6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6.5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Críticamente alto; el más alto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219668"/>
                  </a:ext>
                </a:extLst>
              </a:tr>
              <a:tr h="65446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Calidad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Mortalidad a los 30 días del Evento vascular cerebral (</a:t>
                      </a:r>
                      <a:r>
                        <a:rPr lang="es-MX" sz="1400" b="0" i="0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EVC</a:t>
                      </a: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) por 100 hab.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19.3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17.5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17.3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7.7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Críticamente alto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572144"/>
                  </a:ext>
                </a:extLst>
              </a:tr>
              <a:tr h="43840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Factores de riesgo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Tabaquismo, cigarros por fumador por día 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7.7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7.1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Tenorite" panose="00000500000000000000" pitchFamily="2" charset="0"/>
                        </a:rPr>
                        <a:t>8.5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11.4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Mejor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46032"/>
                  </a:ext>
                </a:extLst>
              </a:tr>
              <a:tr h="43840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Factores de riesgo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Consumo de alcohol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4.3L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4.8L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33CC33"/>
                          </a:solidFill>
                          <a:effectLst/>
                          <a:latin typeface="Tenorite" panose="00000500000000000000" pitchFamily="2" charset="0"/>
                        </a:rPr>
                        <a:t>6.2L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8.5L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Mejor</a:t>
                      </a:r>
                    </a:p>
                  </a:txBody>
                  <a:tcPr marL="6198" marR="6198" marT="61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329553"/>
                  </a:ext>
                </a:extLst>
              </a:tr>
              <a:tr h="176042">
                <a:tc gridSpan="7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enorite" panose="00000500000000000000" pitchFamily="2" charset="0"/>
                        </a:rPr>
                        <a:t>* Dato de 2023 o año más cercano</a:t>
                      </a:r>
                    </a:p>
                  </a:txBody>
                  <a:tcPr marL="6198" marR="6198" marT="61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234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18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B5B58-E1F1-2F31-5ECC-ABD509B30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2093"/>
            <a:ext cx="9046028" cy="669107"/>
          </a:xfrm>
        </p:spPr>
        <p:txBody>
          <a:bodyPr/>
          <a:lstStyle/>
          <a:p>
            <a:r>
              <a:rPr lang="es-MX" noProof="0" dirty="0">
                <a:solidFill>
                  <a:schemeClr val="tx1"/>
                </a:solidFill>
              </a:rPr>
              <a:t>Gasto en </a:t>
            </a:r>
            <a:r>
              <a:rPr lang="es-MX" noProof="0" dirty="0">
                <a:solidFill>
                  <a:srgbClr val="2584F0"/>
                </a:solidFill>
              </a:rPr>
              <a:t>salud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8EFB8B-6B4F-9427-C968-84086BE577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96626" y="1116733"/>
            <a:ext cx="4856093" cy="914400"/>
          </a:xfrm>
        </p:spPr>
        <p:txBody>
          <a:bodyPr>
            <a:noAutofit/>
          </a:bodyPr>
          <a:lstStyle/>
          <a:p>
            <a:pPr>
              <a:buClr>
                <a:srgbClr val="2584F0"/>
              </a:buClr>
              <a:buFont typeface="Arial" panose="020B0604020202020204" pitchFamily="34" charset="0"/>
              <a:buChar char="•"/>
            </a:pPr>
            <a:r>
              <a:rPr lang="es-MX" sz="1800" dirty="0">
                <a:solidFill>
                  <a:schemeClr val="tx1"/>
                </a:solidFill>
                <a:latin typeface="+mj-lt"/>
              </a:rPr>
              <a:t>Lo</a:t>
            </a:r>
            <a:r>
              <a:rPr lang="es-MX" sz="1800" noProof="0" dirty="0">
                <a:solidFill>
                  <a:schemeClr val="tx1"/>
                </a:solidFill>
                <a:latin typeface="+mj-lt"/>
              </a:rPr>
              <a:t>s países de la OCDE, en promedio, </a:t>
            </a:r>
            <a:r>
              <a:rPr lang="es-MX" sz="1800" b="1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erogan entre 4,000 y 5,000 USD anuales per cápita y 9.3% del PIB en Salud</a:t>
            </a:r>
            <a:r>
              <a:rPr lang="es-MX" sz="1800" noProof="0" dirty="0">
                <a:solidFill>
                  <a:schemeClr val="tx1"/>
                </a:solidFill>
                <a:latin typeface="+mj-lt"/>
              </a:rPr>
              <a:t>. </a:t>
            </a:r>
          </a:p>
          <a:p>
            <a:pPr>
              <a:buClr>
                <a:srgbClr val="2584F0"/>
              </a:buClr>
              <a:buFont typeface="Arial" panose="020B0604020202020204" pitchFamily="34" charset="0"/>
              <a:buChar char="•"/>
            </a:pPr>
            <a:r>
              <a:rPr lang="es-MX" sz="1800" b="1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México</a:t>
            </a:r>
            <a:r>
              <a:rPr lang="es-MX" sz="1800" noProof="0" dirty="0">
                <a:solidFill>
                  <a:schemeClr val="tx1"/>
                </a:solidFill>
                <a:latin typeface="+mj-lt"/>
              </a:rPr>
              <a:t> se sitúa de manera consistente entre los países con menor gasto en salud dentro de la OCDE. Su </a:t>
            </a:r>
            <a:r>
              <a:rPr lang="es-MX" sz="1800" b="1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gasto per cápita es 1,102 USD per cápita y 5.5% del PIB</a:t>
            </a:r>
          </a:p>
          <a:p>
            <a:pPr>
              <a:buClr>
                <a:srgbClr val="2584F0"/>
              </a:buClr>
              <a:buFont typeface="Arial" panose="020B0604020202020204" pitchFamily="34" charset="0"/>
              <a:buChar char="•"/>
            </a:pPr>
            <a:r>
              <a:rPr lang="es-MX" sz="1800" noProof="0" dirty="0">
                <a:solidFill>
                  <a:schemeClr val="tx1"/>
                </a:solidFill>
                <a:latin typeface="+mj-lt"/>
              </a:rPr>
              <a:t> Esto se refleja en una </a:t>
            </a:r>
            <a:r>
              <a:rPr lang="es-MX" sz="1800" b="1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menor disponibilidad de recursos estratégicos</a:t>
            </a:r>
            <a:r>
              <a:rPr lang="es-MX" sz="1800" noProof="0" dirty="0">
                <a:solidFill>
                  <a:schemeClr val="tx1"/>
                </a:solidFill>
                <a:latin typeface="+mj-lt"/>
              </a:rPr>
              <a:t>: </a:t>
            </a:r>
          </a:p>
          <a:p>
            <a:pPr lvl="1">
              <a:buClr>
                <a:srgbClr val="2584F0"/>
              </a:buClr>
              <a:buFont typeface="Tenorite" panose="00000500000000000000" pitchFamily="2" charset="0"/>
              <a:buChar char="–"/>
            </a:pPr>
            <a:r>
              <a:rPr lang="es-MX" sz="1800" b="1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Pocas enfermeras </a:t>
            </a:r>
            <a:r>
              <a:rPr lang="es-MX" sz="1800" noProof="0" dirty="0">
                <a:solidFill>
                  <a:schemeClr val="tx1"/>
                </a:solidFill>
                <a:latin typeface="+mj-lt"/>
              </a:rPr>
              <a:t>por cada 1 000 habitantes, </a:t>
            </a:r>
          </a:p>
          <a:p>
            <a:pPr lvl="1">
              <a:buClr>
                <a:srgbClr val="2584F0"/>
              </a:buClr>
              <a:buFont typeface="Tenorite" panose="00000500000000000000" pitchFamily="2" charset="0"/>
              <a:buChar char="–"/>
            </a:pPr>
            <a:r>
              <a:rPr lang="es-MX" sz="1800" b="1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Baja dotación de camas hospitalarias</a:t>
            </a:r>
            <a:r>
              <a:rPr lang="es-MX" sz="1800" noProof="0" dirty="0">
                <a:solidFill>
                  <a:schemeClr val="tx1"/>
                </a:solidFill>
                <a:latin typeface="+mj-lt"/>
              </a:rPr>
              <a:t>,</a:t>
            </a:r>
          </a:p>
          <a:p>
            <a:pPr lvl="1">
              <a:buClr>
                <a:srgbClr val="2584F0"/>
              </a:buClr>
              <a:buFont typeface="Tenorite" panose="00000500000000000000" pitchFamily="2" charset="0"/>
              <a:buChar char="–"/>
            </a:pPr>
            <a:r>
              <a:rPr lang="es-MX" sz="1800" b="1" dirty="0">
                <a:solidFill>
                  <a:schemeClr val="tx1"/>
                </a:solidFill>
                <a:latin typeface="+mj-lt"/>
              </a:rPr>
              <a:t>Poco personal médico.</a:t>
            </a:r>
            <a:endParaRPr lang="es-MX" sz="1800" b="1" noProof="0" dirty="0">
              <a:solidFill>
                <a:schemeClr val="tx1"/>
              </a:solidFill>
              <a:latin typeface="+mj-lt"/>
            </a:endParaRPr>
          </a:p>
          <a:p>
            <a:pPr algn="just">
              <a:buClr>
                <a:srgbClr val="2584F0"/>
              </a:buClr>
              <a:buFont typeface="Arial" panose="020B0604020202020204" pitchFamily="34" charset="0"/>
              <a:buChar char="•"/>
            </a:pPr>
            <a:r>
              <a:rPr lang="es-MX" sz="1800" b="1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 brecha financiera se traduce en pobre capacidad y resultados.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8D9A162-A9AD-F91B-4341-DF863DED0BF4}"/>
              </a:ext>
            </a:extLst>
          </p:cNvPr>
          <p:cNvSpPr txBox="1"/>
          <p:nvPr/>
        </p:nvSpPr>
        <p:spPr>
          <a:xfrm>
            <a:off x="95906" y="6553500"/>
            <a:ext cx="52162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noProof="0" dirty="0">
                <a:solidFill>
                  <a:schemeClr val="accent6">
                    <a:lumMod val="75000"/>
                    <a:lumOff val="25000"/>
                  </a:schemeClr>
                </a:solidFill>
              </a:rPr>
              <a:t>Fuente: </a:t>
            </a:r>
            <a:r>
              <a:rPr lang="es-MX" sz="1000" noProof="0" dirty="0">
                <a:hlinkClick r:id="rId2"/>
              </a:rPr>
              <a:t>https://www.oecd.org/en/publications/health-at-a-glance-2025_8f9e3f98-en.html</a:t>
            </a:r>
            <a:r>
              <a:rPr lang="es-MX" sz="1000" noProof="0" dirty="0"/>
              <a:t> 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DCEEB637-DA2D-533C-7500-924567B75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714101"/>
              </p:ext>
            </p:extLst>
          </p:nvPr>
        </p:nvGraphicFramePr>
        <p:xfrm>
          <a:off x="239281" y="1023791"/>
          <a:ext cx="6713970" cy="5617445"/>
        </p:xfrm>
        <a:graphic>
          <a:graphicData uri="http://schemas.openxmlformats.org/drawingml/2006/table">
            <a:tbl>
              <a:tblPr/>
              <a:tblGrid>
                <a:gridCol w="1399019">
                  <a:extLst>
                    <a:ext uri="{9D8B030D-6E8A-4147-A177-3AD203B41FA5}">
                      <a16:colId xmlns:a16="http://schemas.microsoft.com/office/drawing/2014/main" val="3870221258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762001179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861040318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2600833419"/>
                    </a:ext>
                  </a:extLst>
                </a:gridCol>
                <a:gridCol w="1743075">
                  <a:extLst>
                    <a:ext uri="{9D8B030D-6E8A-4147-A177-3AD203B41FA5}">
                      <a16:colId xmlns:a16="http://schemas.microsoft.com/office/drawing/2014/main" val="1206415393"/>
                    </a:ext>
                  </a:extLst>
                </a:gridCol>
                <a:gridCol w="1066801">
                  <a:extLst>
                    <a:ext uri="{9D8B030D-6E8A-4147-A177-3AD203B41FA5}">
                      <a16:colId xmlns:a16="http://schemas.microsoft.com/office/drawing/2014/main" val="329391968"/>
                    </a:ext>
                  </a:extLst>
                </a:gridCol>
              </a:tblGrid>
              <a:tr h="503950"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Indicador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México 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OCDE / Países comparados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Evaluación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43096"/>
                  </a:ext>
                </a:extLst>
              </a:tr>
              <a:tr h="2564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2015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2018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2023*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enorite" panose="00000500000000000000" pitchFamily="2" charset="0"/>
                        </a:rPr>
                        <a:t>2023*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125261"/>
                  </a:ext>
                </a:extLst>
              </a:tr>
              <a:tr h="109077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Gasto per cápita en salud (US </a:t>
                      </a:r>
                      <a:r>
                        <a:rPr lang="es-MX" sz="1400" b="0" i="0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dollars</a:t>
                      </a: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) </a:t>
                      </a:r>
                      <a:b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</a:br>
                      <a:r>
                        <a:rPr lang="es-MX" sz="1400" b="0" i="1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Current</a:t>
                      </a:r>
                      <a:r>
                        <a:rPr lang="es-MX" sz="1400" b="0" i="1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 </a:t>
                      </a:r>
                      <a:r>
                        <a:rPr lang="es-MX" sz="1400" b="0" i="1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prices</a:t>
                      </a:r>
                      <a:endParaRPr lang="es-MX" sz="1400" b="0" i="0" u="none" strike="noStrike" noProof="0" dirty="0">
                        <a:solidFill>
                          <a:srgbClr val="002349"/>
                        </a:solidFill>
                        <a:effectLst/>
                        <a:latin typeface="Tenorite" panose="00000500000000000000" pitchFamily="2" charset="0"/>
                      </a:endParaRP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1,054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1,116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1,102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Prom</a:t>
                      </a: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. 5,967</a:t>
                      </a:r>
                      <a:b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</a:b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México por encima de Tailandia, Perú e Indonesia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Muy por debajo del promedio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271028"/>
                  </a:ext>
                </a:extLst>
              </a:tr>
              <a:tr h="751488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Gasto en salud como % del PIB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5.5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5.2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5.5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Prom</a:t>
                      </a: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. 9.3%</a:t>
                      </a:r>
                      <a:b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</a:b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EEUU., Alemania, Suiza ≥ 10%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Bajo esfuerzo financiero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271972"/>
                  </a:ext>
                </a:extLst>
              </a:tr>
              <a:tr h="751488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Gasto público en salud como % del PIB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2.9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2.6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3.0 E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Prom</a:t>
                      </a: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. 7.1</a:t>
                      </a:r>
                      <a:b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</a:b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EE.UU., Alemania, Suiza ≥ 10%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Bajo esfuerzo financiero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421443"/>
                  </a:ext>
                </a:extLst>
              </a:tr>
              <a:tr h="50395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Enfermeras por 1 000 hab.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2.74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2.86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3.02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Prom</a:t>
                      </a: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. 9.0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Muy por debajo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904390"/>
                  </a:ext>
                </a:extLst>
              </a:tr>
              <a:tr h="751488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Médicos por 1 000 hab.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2.31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2.43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2.72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Prom</a:t>
                      </a: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. 3.9</a:t>
                      </a:r>
                      <a:b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</a:b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1°. Austria 5.5</a:t>
                      </a:r>
                      <a:b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</a:b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Último. Perú 1.2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Muy por debajo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812982"/>
                  </a:ext>
                </a:extLst>
              </a:tr>
              <a:tr h="751488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Camas hospitalarias por 1 000 hab.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0.9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0.97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Tenorite" panose="00000500000000000000" pitchFamily="2" charset="0"/>
                        </a:rPr>
                        <a:t>1.2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noProof="0" dirty="0" err="1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Prom</a:t>
                      </a:r>
                      <a:r>
                        <a:rPr lang="es-MX" sz="1400" b="1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. 4.2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Capacidad limitada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654605"/>
                  </a:ext>
                </a:extLst>
              </a:tr>
              <a:tr h="25641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noProof="0" dirty="0">
                          <a:solidFill>
                            <a:srgbClr val="002349"/>
                          </a:solidFill>
                          <a:effectLst/>
                          <a:latin typeface="Tenorite" panose="00000500000000000000" pitchFamily="2" charset="0"/>
                        </a:rPr>
                        <a:t>E. Valor estimado </a:t>
                      </a:r>
                    </a:p>
                  </a:txBody>
                  <a:tcPr marL="7647" marR="7647" marT="76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enorite" panose="00000500000000000000" pitchFamily="2" charset="0"/>
                      </a:endParaRPr>
                    </a:p>
                  </a:txBody>
                  <a:tcPr marL="7647" marR="7647" marT="764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Tenorite" panose="00000500000000000000" pitchFamily="2" charset="0"/>
                      </a:endParaRPr>
                    </a:p>
                  </a:txBody>
                  <a:tcPr marL="7647" marR="7647" marT="76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Tenorite" panose="00000500000000000000" pitchFamily="2" charset="0"/>
                      </a:endParaRPr>
                    </a:p>
                  </a:txBody>
                  <a:tcPr marL="7647" marR="7647" marT="76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Tenorite" panose="00000500000000000000" pitchFamily="2" charset="0"/>
                      </a:endParaRPr>
                    </a:p>
                  </a:txBody>
                  <a:tcPr marL="7647" marR="7647" marT="76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Tenorite" panose="00000500000000000000" pitchFamily="2" charset="0"/>
                      </a:endParaRPr>
                    </a:p>
                  </a:txBody>
                  <a:tcPr marL="7647" marR="7647" marT="76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48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04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1407D0FE-7E0D-AEFB-FE52-21C6DD5A5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315" y="90147"/>
            <a:ext cx="10886655" cy="574871"/>
          </a:xfrm>
        </p:spPr>
        <p:txBody>
          <a:bodyPr>
            <a:normAutofit fontScale="90000"/>
          </a:bodyPr>
          <a:lstStyle/>
          <a:p>
            <a:pPr algn="r"/>
            <a:r>
              <a:rPr lang="es-MX" noProof="0" dirty="0">
                <a:solidFill>
                  <a:srgbClr val="2584F0"/>
                </a:solidFill>
              </a:rPr>
              <a:t>Tecnologías de la salud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AF85032-F3C7-1648-9766-1DEECEE966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4402" y="2100081"/>
            <a:ext cx="6619847" cy="4227255"/>
          </a:xfrm>
        </p:spPr>
        <p:txBody>
          <a:bodyPr>
            <a:noAutofit/>
          </a:bodyPr>
          <a:lstStyle/>
          <a:p>
            <a:pPr marL="268288" indent="-268288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s-MX" sz="1800" b="1" noProof="0" dirty="0">
                <a:latin typeface="+mj-lt"/>
              </a:rPr>
              <a:t>Respecto del gasto farmacéutico, la OCDE señala que: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2584F0"/>
              </a:buClr>
              <a:buFont typeface="Arial" panose="020B0604020202020204" pitchFamily="34" charset="0"/>
              <a:buChar char="•"/>
            </a:pPr>
            <a:r>
              <a:rPr lang="es-MX" sz="1800" noProof="0" dirty="0">
                <a:latin typeface="+mj-lt"/>
              </a:rPr>
              <a:t>Este </a:t>
            </a:r>
            <a:r>
              <a:rPr lang="es-MX" sz="1800" b="1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representa entre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12 y 20% del gasto total </a:t>
            </a:r>
            <a:r>
              <a:rPr lang="es-MX" sz="1800" noProof="0" dirty="0">
                <a:latin typeface="+mj-lt"/>
              </a:rPr>
              <a:t>en muchos países.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2584F0"/>
              </a:buClr>
              <a:buFont typeface="Arial" panose="020B0604020202020204" pitchFamily="34" charset="0"/>
              <a:buChar char="•"/>
            </a:pPr>
            <a:r>
              <a:rPr lang="es-MX" sz="1800" noProof="0" dirty="0">
                <a:latin typeface="+mj-lt"/>
              </a:rPr>
              <a:t>Los productos biotecnológicos, biosimilares y terapias avanzadas </a:t>
            </a:r>
            <a:r>
              <a:rPr lang="es-MX" sz="1800" b="1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están cambiando la estructura del gasto,</a:t>
            </a:r>
            <a:r>
              <a:rPr lang="es-MX" sz="1800" noProof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s-MX" sz="1800" noProof="0" dirty="0">
                <a:latin typeface="+mj-lt"/>
              </a:rPr>
              <a:t>dado que: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buClr>
                <a:srgbClr val="2584F0"/>
              </a:buClr>
              <a:buFont typeface="Tenorite" panose="00000500000000000000" pitchFamily="2" charset="0"/>
              <a:buChar char="–"/>
            </a:pPr>
            <a:r>
              <a:rPr lang="es-MX" sz="1800" noProof="0" dirty="0">
                <a:latin typeface="+mj-lt"/>
              </a:rPr>
              <a:t>Tienen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mayor valor económico</a:t>
            </a:r>
            <a:r>
              <a:rPr lang="es-MX" sz="1800" noProof="0" dirty="0">
                <a:latin typeface="+mj-lt"/>
              </a:rPr>
              <a:t> que los medicamentos tradicionales.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buClr>
                <a:srgbClr val="2584F0"/>
              </a:buClr>
              <a:buFont typeface="Tenorite" panose="00000500000000000000" pitchFamily="2" charset="0"/>
              <a:buChar char="–"/>
            </a:pPr>
            <a:r>
              <a:rPr lang="es-MX" sz="1800" noProof="0" dirty="0">
                <a:latin typeface="+mj-lt"/>
              </a:rPr>
              <a:t>Están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creciendo más rápido </a:t>
            </a:r>
            <a:r>
              <a:rPr lang="es-MX" sz="1800" noProof="0" dirty="0">
                <a:latin typeface="+mj-lt"/>
              </a:rPr>
              <a:t>que el resto del mercado.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buClr>
                <a:srgbClr val="2584F0"/>
              </a:buClr>
              <a:buFont typeface="Tenorite" panose="00000500000000000000" pitchFamily="2" charset="0"/>
              <a:buChar char="–"/>
            </a:pPr>
            <a:r>
              <a:rPr lang="es-MX" sz="1800" noProof="0" dirty="0">
                <a:latin typeface="+mj-lt"/>
              </a:rPr>
              <a:t>Atienden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enfermedades de baja prevalencia, pero con precios muy elevados </a:t>
            </a:r>
            <a:r>
              <a:rPr lang="es-MX" sz="1800" noProof="0" dirty="0">
                <a:latin typeface="+mj-lt"/>
              </a:rPr>
              <a:t>(oncología, inmunología, enfermedades raras).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buClr>
                <a:srgbClr val="2584F0"/>
              </a:buClr>
              <a:buFont typeface="Tenorite" panose="00000500000000000000" pitchFamily="2" charset="0"/>
              <a:buChar char="–"/>
            </a:pPr>
            <a:r>
              <a:rPr lang="es-MX" sz="1800" noProof="0" dirty="0">
                <a:latin typeface="+mj-lt"/>
              </a:rPr>
              <a:t>Aumentan el peso de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medicamentos administrados en hospitales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8D8E091-235B-39CC-0844-7AEE085C4DBB}"/>
              </a:ext>
            </a:extLst>
          </p:cNvPr>
          <p:cNvSpPr txBox="1"/>
          <p:nvPr/>
        </p:nvSpPr>
        <p:spPr>
          <a:xfrm>
            <a:off x="264402" y="982461"/>
            <a:ext cx="114288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noProof="0" dirty="0">
                <a:solidFill>
                  <a:schemeClr val="accent6"/>
                </a:solidFill>
                <a:latin typeface="+mj-lt"/>
              </a:rPr>
              <a:t>Como ha sido habitual en los </a:t>
            </a:r>
            <a:r>
              <a:rPr lang="es-MX" b="1" noProof="0" dirty="0">
                <a:solidFill>
                  <a:schemeClr val="accent6"/>
                </a:solidFill>
                <a:latin typeface="+mj-lt"/>
              </a:rPr>
              <a:t>Panorama de la Salud de la OCDE</a:t>
            </a:r>
            <a:r>
              <a:rPr lang="es-MX" noProof="0" dirty="0">
                <a:solidFill>
                  <a:schemeClr val="accent6"/>
                </a:solidFill>
                <a:latin typeface="+mj-lt"/>
              </a:rPr>
              <a:t>, México no reporta datos que permitan hacer una comparación en </a:t>
            </a:r>
            <a:r>
              <a:rPr lang="es-MX" b="1" noProof="0" dirty="0">
                <a:solidFill>
                  <a:schemeClr val="accent6"/>
                </a:solidFill>
                <a:latin typeface="+mj-lt"/>
              </a:rPr>
              <a:t>productos farmacéuticos</a:t>
            </a:r>
            <a:r>
              <a:rPr lang="es-MX" noProof="0" dirty="0">
                <a:solidFill>
                  <a:schemeClr val="accent6"/>
                </a:solidFill>
                <a:latin typeface="+mj-lt"/>
              </a:rPr>
              <a:t>, información reportada en el apartado de Productos farmacéuticos, tecnologías y salud digital del correspondiente a 2025.</a:t>
            </a:r>
          </a:p>
        </p:txBody>
      </p:sp>
      <p:sp>
        <p:nvSpPr>
          <p:cNvPr id="8" name="Marcador de texto 4">
            <a:extLst>
              <a:ext uri="{FF2B5EF4-FFF2-40B4-BE49-F238E27FC236}">
                <a16:creationId xmlns:a16="http://schemas.microsoft.com/office/drawing/2014/main" id="{806BA95B-1DBD-9E64-0440-7BCF4B534E8F}"/>
              </a:ext>
            </a:extLst>
          </p:cNvPr>
          <p:cNvSpPr txBox="1">
            <a:spLocks/>
          </p:cNvSpPr>
          <p:nvPr/>
        </p:nvSpPr>
        <p:spPr>
          <a:xfrm>
            <a:off x="6994365" y="2158028"/>
            <a:ext cx="4830617" cy="3943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Blip>
                <a:blip r:embed="rId2"/>
              </a:buBlip>
              <a:defRPr lang="es-ES" sz="2100" kern="1200" dirty="0" smtClean="0">
                <a:solidFill>
                  <a:schemeClr val="accent6"/>
                </a:solidFill>
                <a:latin typeface="Tenorite" panose="00000500000000000000" pitchFamily="2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472C4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Tenorite" panose="00000500000000000000" pitchFamily="2" charset="0"/>
                <a:ea typeface="+mn-ea"/>
                <a:cs typeface="+mn-cs"/>
              </a:defRPr>
            </a:lvl2pPr>
            <a:lvl3pPr marL="990600" indent="-304800" algn="l" defTabSz="6858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472C4"/>
              </a:buClr>
              <a:buFont typeface="+mj-lt"/>
              <a:buAutoNum type="alphaLcParenR"/>
              <a:defRPr sz="2000" kern="1200">
                <a:solidFill>
                  <a:schemeClr val="accent6"/>
                </a:solidFill>
                <a:latin typeface="Tenorite" panose="00000500000000000000" pitchFamily="2" charset="0"/>
                <a:ea typeface="+mn-ea"/>
                <a:cs typeface="+mn-cs"/>
              </a:defRPr>
            </a:lvl3pPr>
            <a:lvl4pPr marL="1349375" indent="-320675" algn="l" defTabSz="6858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472C4"/>
              </a:buClr>
              <a:buFont typeface="Wingdings" panose="05000000000000000000" pitchFamily="2" charset="2"/>
              <a:buChar char="ü"/>
              <a:defRPr sz="2000" kern="1200">
                <a:solidFill>
                  <a:schemeClr val="accent6"/>
                </a:solidFill>
                <a:latin typeface="Tenorite" panose="00000500000000000000" pitchFamily="2" charset="0"/>
                <a:ea typeface="+mn-ea"/>
                <a:cs typeface="+mn-cs"/>
              </a:defRPr>
            </a:lvl4pPr>
            <a:lvl5pPr marL="1698625" indent="-327025" algn="l" defTabSz="6858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472C4"/>
              </a:buClr>
              <a:buFont typeface="+mj-lt"/>
              <a:buAutoNum type="romanLcPeriod"/>
              <a:defRPr sz="2000" kern="1200">
                <a:solidFill>
                  <a:schemeClr val="accent6"/>
                </a:solidFill>
                <a:latin typeface="Tenorite" panose="00000500000000000000" pitchFamily="2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>
              <a:spcBef>
                <a:spcPts val="400"/>
              </a:spcBef>
              <a:spcAft>
                <a:spcPts val="400"/>
              </a:spcAft>
              <a:buFontTx/>
              <a:buAutoNum type="arabicPeriod" startAt="2"/>
            </a:pPr>
            <a:r>
              <a:rPr lang="es-MX" sz="1800" b="1" noProof="0" dirty="0">
                <a:latin typeface="+mj-lt"/>
              </a:rPr>
              <a:t>Tecnologías de la salud y su evaluación</a:t>
            </a:r>
            <a:r>
              <a:rPr lang="es-MX" sz="1800" noProof="0" dirty="0">
                <a:latin typeface="+mj-lt"/>
              </a:rPr>
              <a:t> son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clave para decidir qué tecnologías se incorporan</a:t>
            </a:r>
            <a:r>
              <a:rPr lang="es-MX" sz="1800" noProof="0" dirty="0">
                <a:latin typeface="+mj-lt"/>
              </a:rPr>
              <a:t> a los sistemas de salud,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priorizar recursos escasos</a:t>
            </a:r>
            <a:r>
              <a:rPr lang="es-MX" sz="1800" noProof="0" dirty="0">
                <a:latin typeface="+mj-lt"/>
              </a:rPr>
              <a:t>,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valuar costo-efectividad </a:t>
            </a:r>
            <a:r>
              <a:rPr lang="es-MX" sz="1800" noProof="0" dirty="0">
                <a:latin typeface="+mj-lt"/>
              </a:rPr>
              <a:t>y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valor terapéutico añadido</a:t>
            </a:r>
            <a:r>
              <a:rPr lang="es-MX" sz="1800" noProof="0" dirty="0">
                <a:latin typeface="+mj-lt"/>
              </a:rPr>
              <a:t>.</a:t>
            </a:r>
          </a:p>
          <a:p>
            <a:pPr marL="268288" indent="-268288">
              <a:spcBef>
                <a:spcPts val="400"/>
              </a:spcBef>
              <a:spcAft>
                <a:spcPts val="400"/>
              </a:spcAft>
              <a:buFontTx/>
              <a:buAutoNum type="arabicPeriod" startAt="2"/>
            </a:pPr>
            <a:endParaRPr lang="es-MX" sz="1800" noProof="0" dirty="0">
              <a:latin typeface="+mj-lt"/>
            </a:endParaRPr>
          </a:p>
          <a:p>
            <a:pPr marL="268288" indent="-268288">
              <a:spcBef>
                <a:spcPts val="400"/>
              </a:spcBef>
              <a:spcAft>
                <a:spcPts val="400"/>
              </a:spcAft>
              <a:buFontTx/>
              <a:buAutoNum type="arabicPeriod" startAt="2"/>
            </a:pPr>
            <a:r>
              <a:rPr lang="es-MX" sz="1800" b="1" noProof="0" dirty="0">
                <a:latin typeface="+mj-lt"/>
              </a:rPr>
              <a:t>Salud digital: </a:t>
            </a:r>
            <a:r>
              <a:rPr lang="es-MX" sz="1800" noProof="0" dirty="0">
                <a:latin typeface="+mj-lt"/>
              </a:rPr>
              <a:t>telemedicina, interoperabilidad y datos ayudan a generar sistemas con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mejores resultados, </a:t>
            </a:r>
            <a:r>
              <a:rPr lang="es-MX" sz="1800" noProof="0" dirty="0">
                <a:latin typeface="+mj-lt"/>
              </a:rPr>
              <a:t>al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integrar información del paciente en tiempo real</a:t>
            </a:r>
            <a:r>
              <a:rPr lang="es-MX" sz="1800" noProof="0" dirty="0">
                <a:latin typeface="+mj-lt"/>
              </a:rPr>
              <a:t>, utilizar datos estandarizados y compartibles, medir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desempeño en tiempo real</a:t>
            </a:r>
            <a:r>
              <a:rPr lang="es-MX" sz="1800" noProof="0" dirty="0">
                <a:latin typeface="+mj-lt"/>
              </a:rPr>
              <a:t>, apoyar decisiones clínicas con herramientas digitales.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5FFBF7B-BB45-6B20-ABF3-B5AE1E9FA646}"/>
              </a:ext>
            </a:extLst>
          </p:cNvPr>
          <p:cNvSpPr txBox="1"/>
          <p:nvPr/>
        </p:nvSpPr>
        <p:spPr>
          <a:xfrm>
            <a:off x="6801526" y="6553500"/>
            <a:ext cx="52162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000" b="1" noProof="0" dirty="0">
                <a:solidFill>
                  <a:schemeClr val="accent6">
                    <a:lumMod val="75000"/>
                    <a:lumOff val="25000"/>
                  </a:schemeClr>
                </a:solidFill>
              </a:rPr>
              <a:t>Fuente: </a:t>
            </a:r>
            <a:r>
              <a:rPr lang="es-MX" sz="1000" noProof="0" dirty="0">
                <a:hlinkClick r:id="rId3"/>
              </a:rPr>
              <a:t>https://www.oecd.org/en/publications/health-at-a-glance-2025_8f9e3f98-en.html</a:t>
            </a:r>
            <a:r>
              <a:rPr lang="es-MX" sz="1000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236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95214-1A24-FB26-DEC1-E0790A34E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CB63E10-E6B9-3AF2-0136-94BAF6D56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315" y="90147"/>
            <a:ext cx="10886655" cy="824253"/>
          </a:xfrm>
        </p:spPr>
        <p:txBody>
          <a:bodyPr/>
          <a:lstStyle/>
          <a:p>
            <a:pPr algn="r"/>
            <a:r>
              <a:rPr lang="es-MX" noProof="0" dirty="0">
                <a:solidFill>
                  <a:schemeClr val="tx1"/>
                </a:solidFill>
              </a:rPr>
              <a:t>Consideraciones tentativas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4F8D45-4676-C49D-90E7-4638539438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3031" y="1401183"/>
            <a:ext cx="6828970" cy="48241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1800" b="1" noProof="0" dirty="0">
                <a:latin typeface="+mj-lt"/>
              </a:rPr>
              <a:t>El documento de la OCDE -hasta lo aquí revisado- muestra que:</a:t>
            </a:r>
          </a:p>
          <a:p>
            <a:pPr marL="360363" indent="-268288" algn="just">
              <a:buFont typeface="+mj-lt"/>
              <a:buAutoNum type="arabicPeriod"/>
              <a:tabLst>
                <a:tab pos="360363" algn="l"/>
              </a:tabLst>
            </a:pPr>
            <a:r>
              <a:rPr lang="es-MX" sz="1800" noProof="0" dirty="0">
                <a:latin typeface="+mj-lt"/>
              </a:rPr>
              <a:t>México exhibe un desempeño en resultados en salud por debajo del promedio de la OCDE, entre otros: en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menor </a:t>
            </a:r>
            <a:r>
              <a:rPr lang="es-MX" sz="1800" noProof="0" dirty="0">
                <a:latin typeface="+mj-lt"/>
              </a:rPr>
              <a:t>gasto de salud per cápita y en proporción del PIB,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mayor gasto de bolsillo</a:t>
            </a:r>
            <a:r>
              <a:rPr lang="es-MX" sz="1800" noProof="0" dirty="0">
                <a:latin typeface="+mj-lt"/>
              </a:rPr>
              <a:t>, menos enfermeras, menos camas de hospital,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mayor mortalidad por eventos agudos, más hospitalizaciones evitables</a:t>
            </a:r>
            <a:r>
              <a:rPr lang="es-MX" sz="1800" noProof="0" dirty="0">
                <a:latin typeface="+mj-lt"/>
              </a:rPr>
              <a:t>.</a:t>
            </a:r>
          </a:p>
          <a:p>
            <a:pPr marL="360363" indent="-268288" algn="just">
              <a:buFont typeface="+mj-lt"/>
              <a:buAutoNum type="arabicPeriod"/>
              <a:tabLst>
                <a:tab pos="360363" algn="l"/>
              </a:tabLst>
            </a:pPr>
            <a:r>
              <a:rPr lang="es-MX" sz="1800" noProof="0" dirty="0">
                <a:latin typeface="+mj-lt"/>
              </a:rPr>
              <a:t>La calidad se mide por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cuántos pacientes sobreviven a eventos agudos</a:t>
            </a:r>
            <a:r>
              <a:rPr lang="es-MX" sz="1800" noProof="0" dirty="0">
                <a:latin typeface="+mj-lt"/>
              </a:rPr>
              <a:t>, cuántas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personas se vacunan</a:t>
            </a:r>
            <a:r>
              <a:rPr lang="es-MX" sz="1800" noProof="0" dirty="0">
                <a:latin typeface="+mj-lt"/>
              </a:rPr>
              <a:t>, cuántas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hospitalizaciones se evitan</a:t>
            </a:r>
            <a:r>
              <a:rPr lang="es-MX" sz="1800" noProof="0" dirty="0">
                <a:latin typeface="+mj-lt"/>
              </a:rPr>
              <a:t>, cuánta evidencia se emplea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para decidir</a:t>
            </a:r>
            <a:r>
              <a:rPr lang="es-MX" sz="1800" noProof="0" dirty="0">
                <a:latin typeface="+mj-lt"/>
              </a:rPr>
              <a:t>.</a:t>
            </a:r>
          </a:p>
          <a:p>
            <a:pPr marL="360363" indent="-268288" algn="just">
              <a:buFont typeface="+mj-lt"/>
              <a:buAutoNum type="arabicPeriod"/>
              <a:tabLst>
                <a:tab pos="360363" algn="l"/>
              </a:tabLst>
            </a:pPr>
            <a:r>
              <a:rPr lang="es-MX" sz="18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El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 gasto en salud está cambiando </a:t>
            </a:r>
            <a:r>
              <a:rPr lang="es-MX" sz="1800" noProof="0" dirty="0">
                <a:latin typeface="+mj-lt"/>
              </a:rPr>
              <a:t>más hacia biotecnología, terapias costosas y salud digital.</a:t>
            </a:r>
          </a:p>
          <a:p>
            <a:pPr marL="360363" indent="-268288" algn="just">
              <a:buFont typeface="+mj-lt"/>
              <a:buAutoNum type="arabicPeriod"/>
              <a:tabLst>
                <a:tab pos="360363" algn="l"/>
              </a:tabLst>
            </a:pPr>
            <a:r>
              <a:rPr lang="es-MX" sz="1800" noProof="0" dirty="0">
                <a:latin typeface="+mj-lt"/>
              </a:rPr>
              <a:t>La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brecha</a:t>
            </a:r>
            <a:r>
              <a:rPr lang="es-MX" sz="1800" noProof="0" dirty="0">
                <a:latin typeface="+mj-lt"/>
              </a:rPr>
              <a:t> entre México y la OCDE es principalmente </a:t>
            </a:r>
            <a:r>
              <a:rPr lang="es-MX" sz="1800" b="1" noProof="0" dirty="0">
                <a:solidFill>
                  <a:srgbClr val="4472C4"/>
                </a:solidFill>
                <a:latin typeface="+mj-lt"/>
                <a:ea typeface="+mj-ea"/>
                <a:cs typeface="+mj-cs"/>
              </a:rPr>
              <a:t>financiera y de gobernanza del sistema</a:t>
            </a:r>
            <a:r>
              <a:rPr lang="es-MX" sz="1800" noProof="0" dirty="0">
                <a:latin typeface="+mj-lt"/>
              </a:rPr>
              <a:t>.</a:t>
            </a:r>
          </a:p>
        </p:txBody>
      </p:sp>
      <p:pic>
        <p:nvPicPr>
          <p:cNvPr id="5" name="Imagen 4">
            <a:hlinkClick r:id="rId2"/>
            <a:extLst>
              <a:ext uri="{FF2B5EF4-FFF2-40B4-BE49-F238E27FC236}">
                <a16:creationId xmlns:a16="http://schemas.microsoft.com/office/drawing/2014/main" id="{95ACDADF-11B3-1DAE-B60B-0DD3A0A3502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6543" t="27944" r="36649" b="9504"/>
          <a:stretch>
            <a:fillRect/>
          </a:stretch>
        </p:blipFill>
        <p:spPr>
          <a:xfrm>
            <a:off x="8049349" y="1567439"/>
            <a:ext cx="3268494" cy="4289899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D2944BE7-2B02-9D6B-C374-E169670DE6A5}"/>
              </a:ext>
            </a:extLst>
          </p:cNvPr>
          <p:cNvSpPr txBox="1"/>
          <p:nvPr/>
        </p:nvSpPr>
        <p:spPr>
          <a:xfrm>
            <a:off x="7661987" y="5886754"/>
            <a:ext cx="4043218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400" noProof="0" dirty="0">
                <a:latin typeface="+mj-lt"/>
              </a:rPr>
              <a:t>13 de noviembre</a:t>
            </a:r>
          </a:p>
          <a:p>
            <a:pPr algn="ctr"/>
            <a:r>
              <a:rPr lang="es-MX" sz="1200" noProof="0" dirty="0">
                <a:latin typeface="+mj-lt"/>
                <a:hlinkClick r:id="rId4"/>
              </a:rPr>
              <a:t>https://www.oecd.org/en/publications/health-at-a-glance-2025_8f9e3f98-en.html</a:t>
            </a:r>
            <a:r>
              <a:rPr lang="es-MX" sz="1200" noProof="0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253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ANIFARMA 2023">
  <a:themeElements>
    <a:clrScheme name="CANIFARMA 2023">
      <a:dk1>
        <a:srgbClr val="002349"/>
      </a:dk1>
      <a:lt1>
        <a:srgbClr val="FFFFFF"/>
      </a:lt1>
      <a:dk2>
        <a:srgbClr val="002349"/>
      </a:dk2>
      <a:lt2>
        <a:srgbClr val="C0C0C0"/>
      </a:lt2>
      <a:accent1>
        <a:srgbClr val="4472C4"/>
      </a:accent1>
      <a:accent2>
        <a:srgbClr val="002349"/>
      </a:accent2>
      <a:accent3>
        <a:srgbClr val="2584F0"/>
      </a:accent3>
      <a:accent4>
        <a:srgbClr val="7A9CC9"/>
      </a:accent4>
      <a:accent5>
        <a:srgbClr val="034A90"/>
      </a:accent5>
      <a:accent6>
        <a:srgbClr val="262626"/>
      </a:accent6>
      <a:hlink>
        <a:srgbClr val="4472C4"/>
      </a:hlink>
      <a:folHlink>
        <a:srgbClr val="2584F0"/>
      </a:folHlink>
    </a:clrScheme>
    <a:fontScheme name="Personalizado 1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454F700-42B2-495D-A5F9-ED11D454F981}">
  <we:reference id="wa104379997" version="2.0.0.0" store="en-US" storeType="OMEX"/>
  <we:alternateReferences>
    <we:reference id="WA104379997" version="2.0.0.0" store="WA104379997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584F4A0E868C745B9F61A403BF8355B" ma:contentTypeVersion="18" ma:contentTypeDescription="Crear nuevo documento." ma:contentTypeScope="" ma:versionID="4af0f84796c9cda1e9b46e540a71476a">
  <xsd:schema xmlns:xsd="http://www.w3.org/2001/XMLSchema" xmlns:xs="http://www.w3.org/2001/XMLSchema" xmlns:p="http://schemas.microsoft.com/office/2006/metadata/properties" xmlns:ns2="5507d51a-e4a8-42e3-92ce-f3f8949a61aa" xmlns:ns3="cbe6140f-e71d-45dc-b57e-17c4c46492d8" targetNamespace="http://schemas.microsoft.com/office/2006/metadata/properties" ma:root="true" ma:fieldsID="95d02aae9f86aec51c1b1b3460828272" ns2:_="" ns3:_="">
    <xsd:import namespace="5507d51a-e4a8-42e3-92ce-f3f8949a61aa"/>
    <xsd:import namespace="cbe6140f-e71d-45dc-b57e-17c4c4649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07d51a-e4a8-42e3-92ce-f3f8949a61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487ce4a1-0e9c-4c1e-b7ac-0149c4d235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6140f-e71d-45dc-b57e-17c4c4649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f2defb4-3df9-4898-a2a0-fd495d85022d}" ma:internalName="TaxCatchAll" ma:showField="CatchAllData" ma:web="cbe6140f-e71d-45dc-b57e-17c4c46492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be6140f-e71d-45dc-b57e-17c4c46492d8" xsi:nil="true"/>
    <lcf76f155ced4ddcb4097134ff3c332f xmlns="5507d51a-e4a8-42e3-92ce-f3f8949a61a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6591439-BAE9-4A6A-A473-7AD7C544DD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07d51a-e4a8-42e3-92ce-f3f8949a61aa"/>
    <ds:schemaRef ds:uri="cbe6140f-e71d-45dc-b57e-17c4c46492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44D416-A5B3-4E1E-B109-C514E89C63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37C497-E128-4A4D-8323-BCA24CFFE787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cbe6140f-e71d-45dc-b57e-17c4c46492d8"/>
    <ds:schemaRef ds:uri="5507d51a-e4a8-42e3-92ce-f3f8949a61aa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93113</TotalTime>
  <Words>1372</Words>
  <Application>Microsoft Office PowerPoint</Application>
  <PresentationFormat>Panorámica</PresentationFormat>
  <Paragraphs>180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Bierstadt</vt:lpstr>
      <vt:lpstr>Calibri</vt:lpstr>
      <vt:lpstr>Tenorite</vt:lpstr>
      <vt:lpstr>Wingdings</vt:lpstr>
      <vt:lpstr>CANIFARMA 2023</vt:lpstr>
      <vt:lpstr>Health at a Glance – OCDE 2025</vt:lpstr>
      <vt:lpstr>Resumen</vt:lpstr>
      <vt:lpstr>México-OCDE: algunos indicadores</vt:lpstr>
      <vt:lpstr>Gasto en salud</vt:lpstr>
      <vt:lpstr>Tecnologías de la salud</vt:lpstr>
      <vt:lpstr>Consideraciones tentativas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DAPC_CANIFARMA</dc:creator>
  <cp:lastModifiedBy>Carmen Velázquez</cp:lastModifiedBy>
  <cp:revision>366</cp:revision>
  <dcterms:created xsi:type="dcterms:W3CDTF">2020-07-08T08:37:35Z</dcterms:created>
  <dcterms:modified xsi:type="dcterms:W3CDTF">2025-12-08T20:20:38Z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0x0101000584F4A0E868C745B9F61A403BF8355B</vt:lpwstr>
  </property>
</Properties>
</file>